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9"/>
  </p:notesMasterIdLst>
  <p:sldIdLst>
    <p:sldId id="278" r:id="rId2"/>
    <p:sldId id="280" r:id="rId3"/>
    <p:sldId id="291" r:id="rId4"/>
    <p:sldId id="284" r:id="rId5"/>
    <p:sldId id="285" r:id="rId6"/>
    <p:sldId id="286" r:id="rId7"/>
    <p:sldId id="292" r:id="rId8"/>
    <p:sldId id="281" r:id="rId9"/>
    <p:sldId id="293" r:id="rId10"/>
    <p:sldId id="290" r:id="rId11"/>
    <p:sldId id="289" r:id="rId12"/>
    <p:sldId id="288" r:id="rId13"/>
    <p:sldId id="256" r:id="rId14"/>
    <p:sldId id="258" r:id="rId15"/>
    <p:sldId id="259" r:id="rId16"/>
    <p:sldId id="295" r:id="rId17"/>
    <p:sldId id="294" r:id="rId18"/>
    <p:sldId id="257" r:id="rId19"/>
    <p:sldId id="300" r:id="rId20"/>
    <p:sldId id="299" r:id="rId21"/>
    <p:sldId id="298" r:id="rId22"/>
    <p:sldId id="296" r:id="rId23"/>
    <p:sldId id="260" r:id="rId24"/>
    <p:sldId id="301" r:id="rId25"/>
    <p:sldId id="263" r:id="rId26"/>
    <p:sldId id="264" r:id="rId27"/>
    <p:sldId id="265" r:id="rId28"/>
    <p:sldId id="261" r:id="rId29"/>
    <p:sldId id="266" r:id="rId30"/>
    <p:sldId id="279" r:id="rId31"/>
    <p:sldId id="270" r:id="rId32"/>
    <p:sldId id="271" r:id="rId33"/>
    <p:sldId id="272" r:id="rId34"/>
    <p:sldId id="273" r:id="rId35"/>
    <p:sldId id="274" r:id="rId36"/>
    <p:sldId id="275" r:id="rId37"/>
    <p:sldId id="276" r:id="rId38"/>
  </p:sldIdLst>
  <p:sldSz cx="22399625" cy="125999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F43"/>
    <a:srgbClr val="222739"/>
    <a:srgbClr val="1B6A7D"/>
    <a:srgbClr val="5741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50164F-9122-4C90-930F-4BEA39C03682}" v="79" dt="2025-11-18T15:44:35.5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2549" autoAdjust="0"/>
  </p:normalViewPr>
  <p:slideViewPr>
    <p:cSldViewPr snapToGrid="0">
      <p:cViewPr varScale="1">
        <p:scale>
          <a:sx n="42" d="100"/>
          <a:sy n="42" d="100"/>
        </p:scale>
        <p:origin x="91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E14F78-853E-43FC-9DB0-CF6A923E23F7}" type="datetimeFigureOut">
              <a:rPr lang="en-IN" smtClean="0"/>
              <a:t>17-12-2025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FE5B9B-2954-46BB-ACA7-54B54B7E6026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9171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FE5B9B-2954-46BB-ACA7-54B54B7E6026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4809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FE5B9B-2954-46BB-ACA7-54B54B7E6026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1392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FE5B9B-2954-46BB-ACA7-54B54B7E6026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0682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99953" y="2062083"/>
            <a:ext cx="16799719" cy="4386662"/>
          </a:xfrm>
        </p:spPr>
        <p:txBody>
          <a:bodyPr anchor="b"/>
          <a:lstStyle>
            <a:lvl1pPr algn="ctr">
              <a:defRPr sz="1102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99953" y="6617911"/>
            <a:ext cx="16799719" cy="3042080"/>
          </a:xfrm>
        </p:spPr>
        <p:txBody>
          <a:bodyPr/>
          <a:lstStyle>
            <a:lvl1pPr marL="0" indent="0" algn="ctr">
              <a:buNone/>
              <a:defRPr sz="4409"/>
            </a:lvl1pPr>
            <a:lvl2pPr marL="839968" indent="0" algn="ctr">
              <a:buNone/>
              <a:defRPr sz="3674"/>
            </a:lvl2pPr>
            <a:lvl3pPr marL="1679936" indent="0" algn="ctr">
              <a:buNone/>
              <a:defRPr sz="3307"/>
            </a:lvl3pPr>
            <a:lvl4pPr marL="2519904" indent="0" algn="ctr">
              <a:buNone/>
              <a:defRPr sz="2940"/>
            </a:lvl4pPr>
            <a:lvl5pPr marL="3359871" indent="0" algn="ctr">
              <a:buNone/>
              <a:defRPr sz="2940"/>
            </a:lvl5pPr>
            <a:lvl6pPr marL="4199839" indent="0" algn="ctr">
              <a:buNone/>
              <a:defRPr sz="2940"/>
            </a:lvl6pPr>
            <a:lvl7pPr marL="5039807" indent="0" algn="ctr">
              <a:buNone/>
              <a:defRPr sz="2940"/>
            </a:lvl7pPr>
            <a:lvl8pPr marL="5879775" indent="0" algn="ctr">
              <a:buNone/>
              <a:defRPr sz="2940"/>
            </a:lvl8pPr>
            <a:lvl9pPr marL="6719743" indent="0" algn="ctr">
              <a:buNone/>
              <a:defRPr sz="29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29708-25F3-4CC1-B4D2-11CE679B00E0}" type="datetimeFigureOut">
              <a:rPr lang="en-IN" smtClean="0"/>
              <a:t>17-12-2025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D8CFE-6F49-4232-9B18-C117702853C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8817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29708-25F3-4CC1-B4D2-11CE679B00E0}" type="datetimeFigureOut">
              <a:rPr lang="en-IN" smtClean="0"/>
              <a:t>17-12-2025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D8CFE-6F49-4232-9B18-C117702853C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1113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029732" y="670833"/>
            <a:ext cx="4829919" cy="1067790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39974" y="670833"/>
            <a:ext cx="14209762" cy="106779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29708-25F3-4CC1-B4D2-11CE679B00E0}" type="datetimeFigureOut">
              <a:rPr lang="en-IN" smtClean="0"/>
              <a:t>17-12-2025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D8CFE-6F49-4232-9B18-C117702853C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77982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29708-25F3-4CC1-B4D2-11CE679B00E0}" type="datetimeFigureOut">
              <a:rPr lang="en-IN" smtClean="0"/>
              <a:t>17-12-2025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D8CFE-6F49-4232-9B18-C117702853C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6935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8308" y="3141249"/>
            <a:ext cx="19319677" cy="5241244"/>
          </a:xfrm>
        </p:spPr>
        <p:txBody>
          <a:bodyPr anchor="b"/>
          <a:lstStyle>
            <a:lvl1pPr>
              <a:defRPr sz="1102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8308" y="8432077"/>
            <a:ext cx="19319677" cy="2756246"/>
          </a:xfrm>
        </p:spPr>
        <p:txBody>
          <a:bodyPr/>
          <a:lstStyle>
            <a:lvl1pPr marL="0" indent="0">
              <a:buNone/>
              <a:defRPr sz="4409">
                <a:solidFill>
                  <a:schemeClr val="tx1">
                    <a:tint val="82000"/>
                  </a:schemeClr>
                </a:solidFill>
              </a:defRPr>
            </a:lvl1pPr>
            <a:lvl2pPr marL="839968" indent="0">
              <a:buNone/>
              <a:defRPr sz="3674">
                <a:solidFill>
                  <a:schemeClr val="tx1">
                    <a:tint val="82000"/>
                  </a:schemeClr>
                </a:solidFill>
              </a:defRPr>
            </a:lvl2pPr>
            <a:lvl3pPr marL="1679936" indent="0">
              <a:buNone/>
              <a:defRPr sz="3307">
                <a:solidFill>
                  <a:schemeClr val="tx1">
                    <a:tint val="82000"/>
                  </a:schemeClr>
                </a:solidFill>
              </a:defRPr>
            </a:lvl3pPr>
            <a:lvl4pPr marL="2519904" indent="0">
              <a:buNone/>
              <a:defRPr sz="2940">
                <a:solidFill>
                  <a:schemeClr val="tx1">
                    <a:tint val="82000"/>
                  </a:schemeClr>
                </a:solidFill>
              </a:defRPr>
            </a:lvl4pPr>
            <a:lvl5pPr marL="3359871" indent="0">
              <a:buNone/>
              <a:defRPr sz="2940">
                <a:solidFill>
                  <a:schemeClr val="tx1">
                    <a:tint val="82000"/>
                  </a:schemeClr>
                </a:solidFill>
              </a:defRPr>
            </a:lvl5pPr>
            <a:lvl6pPr marL="4199839" indent="0">
              <a:buNone/>
              <a:defRPr sz="2940">
                <a:solidFill>
                  <a:schemeClr val="tx1">
                    <a:tint val="82000"/>
                  </a:schemeClr>
                </a:solidFill>
              </a:defRPr>
            </a:lvl6pPr>
            <a:lvl7pPr marL="5039807" indent="0">
              <a:buNone/>
              <a:defRPr sz="2940">
                <a:solidFill>
                  <a:schemeClr val="tx1">
                    <a:tint val="82000"/>
                  </a:schemeClr>
                </a:solidFill>
              </a:defRPr>
            </a:lvl7pPr>
            <a:lvl8pPr marL="5879775" indent="0">
              <a:buNone/>
              <a:defRPr sz="2940">
                <a:solidFill>
                  <a:schemeClr val="tx1">
                    <a:tint val="82000"/>
                  </a:schemeClr>
                </a:solidFill>
              </a:defRPr>
            </a:lvl8pPr>
            <a:lvl9pPr marL="6719743" indent="0">
              <a:buNone/>
              <a:defRPr sz="294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29708-25F3-4CC1-B4D2-11CE679B00E0}" type="datetimeFigureOut">
              <a:rPr lang="en-IN" smtClean="0"/>
              <a:t>17-12-2025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D8CFE-6F49-4232-9B18-C117702853C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81201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39974" y="3354163"/>
            <a:ext cx="9519841" cy="79945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339810" y="3354163"/>
            <a:ext cx="9519841" cy="79945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29708-25F3-4CC1-B4D2-11CE679B00E0}" type="datetimeFigureOut">
              <a:rPr lang="en-IN" smtClean="0"/>
              <a:t>17-12-2025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D8CFE-6F49-4232-9B18-C117702853C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01897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2892" y="670834"/>
            <a:ext cx="19319677" cy="24354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42893" y="3088748"/>
            <a:ext cx="9476090" cy="1513748"/>
          </a:xfrm>
        </p:spPr>
        <p:txBody>
          <a:bodyPr anchor="b"/>
          <a:lstStyle>
            <a:lvl1pPr marL="0" indent="0">
              <a:buNone/>
              <a:defRPr sz="4409" b="1"/>
            </a:lvl1pPr>
            <a:lvl2pPr marL="839968" indent="0">
              <a:buNone/>
              <a:defRPr sz="3674" b="1"/>
            </a:lvl2pPr>
            <a:lvl3pPr marL="1679936" indent="0">
              <a:buNone/>
              <a:defRPr sz="3307" b="1"/>
            </a:lvl3pPr>
            <a:lvl4pPr marL="2519904" indent="0">
              <a:buNone/>
              <a:defRPr sz="2940" b="1"/>
            </a:lvl4pPr>
            <a:lvl5pPr marL="3359871" indent="0">
              <a:buNone/>
              <a:defRPr sz="2940" b="1"/>
            </a:lvl5pPr>
            <a:lvl6pPr marL="4199839" indent="0">
              <a:buNone/>
              <a:defRPr sz="2940" b="1"/>
            </a:lvl6pPr>
            <a:lvl7pPr marL="5039807" indent="0">
              <a:buNone/>
              <a:defRPr sz="2940" b="1"/>
            </a:lvl7pPr>
            <a:lvl8pPr marL="5879775" indent="0">
              <a:buNone/>
              <a:defRPr sz="2940" b="1"/>
            </a:lvl8pPr>
            <a:lvl9pPr marL="6719743" indent="0">
              <a:buNone/>
              <a:defRPr sz="29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42893" y="4602496"/>
            <a:ext cx="9476090" cy="67695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339810" y="3088748"/>
            <a:ext cx="9522758" cy="1513748"/>
          </a:xfrm>
        </p:spPr>
        <p:txBody>
          <a:bodyPr anchor="b"/>
          <a:lstStyle>
            <a:lvl1pPr marL="0" indent="0">
              <a:buNone/>
              <a:defRPr sz="4409" b="1"/>
            </a:lvl1pPr>
            <a:lvl2pPr marL="839968" indent="0">
              <a:buNone/>
              <a:defRPr sz="3674" b="1"/>
            </a:lvl2pPr>
            <a:lvl3pPr marL="1679936" indent="0">
              <a:buNone/>
              <a:defRPr sz="3307" b="1"/>
            </a:lvl3pPr>
            <a:lvl4pPr marL="2519904" indent="0">
              <a:buNone/>
              <a:defRPr sz="2940" b="1"/>
            </a:lvl4pPr>
            <a:lvl5pPr marL="3359871" indent="0">
              <a:buNone/>
              <a:defRPr sz="2940" b="1"/>
            </a:lvl5pPr>
            <a:lvl6pPr marL="4199839" indent="0">
              <a:buNone/>
              <a:defRPr sz="2940" b="1"/>
            </a:lvl6pPr>
            <a:lvl7pPr marL="5039807" indent="0">
              <a:buNone/>
              <a:defRPr sz="2940" b="1"/>
            </a:lvl7pPr>
            <a:lvl8pPr marL="5879775" indent="0">
              <a:buNone/>
              <a:defRPr sz="2940" b="1"/>
            </a:lvl8pPr>
            <a:lvl9pPr marL="6719743" indent="0">
              <a:buNone/>
              <a:defRPr sz="29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339810" y="4602496"/>
            <a:ext cx="9522758" cy="67695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29708-25F3-4CC1-B4D2-11CE679B00E0}" type="datetimeFigureOut">
              <a:rPr lang="en-IN" smtClean="0"/>
              <a:t>17-12-2025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D8CFE-6F49-4232-9B18-C117702853C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2100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29708-25F3-4CC1-B4D2-11CE679B00E0}" type="datetimeFigureOut">
              <a:rPr lang="en-IN" smtClean="0"/>
              <a:t>17-12-2025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D8CFE-6F49-4232-9B18-C117702853C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86486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29708-25F3-4CC1-B4D2-11CE679B00E0}" type="datetimeFigureOut">
              <a:rPr lang="en-IN" smtClean="0"/>
              <a:t>17-12-2025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D8CFE-6F49-4232-9B18-C117702853C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8517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2893" y="839999"/>
            <a:ext cx="7224461" cy="2939997"/>
          </a:xfrm>
        </p:spPr>
        <p:txBody>
          <a:bodyPr anchor="b"/>
          <a:lstStyle>
            <a:lvl1pPr>
              <a:defRPr sz="587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2758" y="1814166"/>
            <a:ext cx="11339810" cy="8954158"/>
          </a:xfrm>
        </p:spPr>
        <p:txBody>
          <a:bodyPr/>
          <a:lstStyle>
            <a:lvl1pPr>
              <a:defRPr sz="5879"/>
            </a:lvl1pPr>
            <a:lvl2pPr>
              <a:defRPr sz="5144"/>
            </a:lvl2pPr>
            <a:lvl3pPr>
              <a:defRPr sz="4409"/>
            </a:lvl3pPr>
            <a:lvl4pPr>
              <a:defRPr sz="3674"/>
            </a:lvl4pPr>
            <a:lvl5pPr>
              <a:defRPr sz="3674"/>
            </a:lvl5pPr>
            <a:lvl6pPr>
              <a:defRPr sz="3674"/>
            </a:lvl6pPr>
            <a:lvl7pPr>
              <a:defRPr sz="3674"/>
            </a:lvl7pPr>
            <a:lvl8pPr>
              <a:defRPr sz="3674"/>
            </a:lvl8pPr>
            <a:lvl9pPr>
              <a:defRPr sz="367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42893" y="3779996"/>
            <a:ext cx="7224461" cy="7002911"/>
          </a:xfrm>
        </p:spPr>
        <p:txBody>
          <a:bodyPr/>
          <a:lstStyle>
            <a:lvl1pPr marL="0" indent="0">
              <a:buNone/>
              <a:defRPr sz="2940"/>
            </a:lvl1pPr>
            <a:lvl2pPr marL="839968" indent="0">
              <a:buNone/>
              <a:defRPr sz="2572"/>
            </a:lvl2pPr>
            <a:lvl3pPr marL="1679936" indent="0">
              <a:buNone/>
              <a:defRPr sz="2205"/>
            </a:lvl3pPr>
            <a:lvl4pPr marL="2519904" indent="0">
              <a:buNone/>
              <a:defRPr sz="1837"/>
            </a:lvl4pPr>
            <a:lvl5pPr marL="3359871" indent="0">
              <a:buNone/>
              <a:defRPr sz="1837"/>
            </a:lvl5pPr>
            <a:lvl6pPr marL="4199839" indent="0">
              <a:buNone/>
              <a:defRPr sz="1837"/>
            </a:lvl6pPr>
            <a:lvl7pPr marL="5039807" indent="0">
              <a:buNone/>
              <a:defRPr sz="1837"/>
            </a:lvl7pPr>
            <a:lvl8pPr marL="5879775" indent="0">
              <a:buNone/>
              <a:defRPr sz="1837"/>
            </a:lvl8pPr>
            <a:lvl9pPr marL="6719743" indent="0">
              <a:buNone/>
              <a:defRPr sz="183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29708-25F3-4CC1-B4D2-11CE679B00E0}" type="datetimeFigureOut">
              <a:rPr lang="en-IN" smtClean="0"/>
              <a:t>17-12-2025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D8CFE-6F49-4232-9B18-C117702853C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06989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2893" y="839999"/>
            <a:ext cx="7224461" cy="2939997"/>
          </a:xfrm>
        </p:spPr>
        <p:txBody>
          <a:bodyPr anchor="b"/>
          <a:lstStyle>
            <a:lvl1pPr>
              <a:defRPr sz="587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522758" y="1814166"/>
            <a:ext cx="11339810" cy="8954158"/>
          </a:xfrm>
        </p:spPr>
        <p:txBody>
          <a:bodyPr anchor="t"/>
          <a:lstStyle>
            <a:lvl1pPr marL="0" indent="0">
              <a:buNone/>
              <a:defRPr sz="5879"/>
            </a:lvl1pPr>
            <a:lvl2pPr marL="839968" indent="0">
              <a:buNone/>
              <a:defRPr sz="5144"/>
            </a:lvl2pPr>
            <a:lvl3pPr marL="1679936" indent="0">
              <a:buNone/>
              <a:defRPr sz="4409"/>
            </a:lvl3pPr>
            <a:lvl4pPr marL="2519904" indent="0">
              <a:buNone/>
              <a:defRPr sz="3674"/>
            </a:lvl4pPr>
            <a:lvl5pPr marL="3359871" indent="0">
              <a:buNone/>
              <a:defRPr sz="3674"/>
            </a:lvl5pPr>
            <a:lvl6pPr marL="4199839" indent="0">
              <a:buNone/>
              <a:defRPr sz="3674"/>
            </a:lvl6pPr>
            <a:lvl7pPr marL="5039807" indent="0">
              <a:buNone/>
              <a:defRPr sz="3674"/>
            </a:lvl7pPr>
            <a:lvl8pPr marL="5879775" indent="0">
              <a:buNone/>
              <a:defRPr sz="3674"/>
            </a:lvl8pPr>
            <a:lvl9pPr marL="6719743" indent="0">
              <a:buNone/>
              <a:defRPr sz="3674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42893" y="3779996"/>
            <a:ext cx="7224461" cy="7002911"/>
          </a:xfrm>
        </p:spPr>
        <p:txBody>
          <a:bodyPr/>
          <a:lstStyle>
            <a:lvl1pPr marL="0" indent="0">
              <a:buNone/>
              <a:defRPr sz="2940"/>
            </a:lvl1pPr>
            <a:lvl2pPr marL="839968" indent="0">
              <a:buNone/>
              <a:defRPr sz="2572"/>
            </a:lvl2pPr>
            <a:lvl3pPr marL="1679936" indent="0">
              <a:buNone/>
              <a:defRPr sz="2205"/>
            </a:lvl3pPr>
            <a:lvl4pPr marL="2519904" indent="0">
              <a:buNone/>
              <a:defRPr sz="1837"/>
            </a:lvl4pPr>
            <a:lvl5pPr marL="3359871" indent="0">
              <a:buNone/>
              <a:defRPr sz="1837"/>
            </a:lvl5pPr>
            <a:lvl6pPr marL="4199839" indent="0">
              <a:buNone/>
              <a:defRPr sz="1837"/>
            </a:lvl6pPr>
            <a:lvl7pPr marL="5039807" indent="0">
              <a:buNone/>
              <a:defRPr sz="1837"/>
            </a:lvl7pPr>
            <a:lvl8pPr marL="5879775" indent="0">
              <a:buNone/>
              <a:defRPr sz="1837"/>
            </a:lvl8pPr>
            <a:lvl9pPr marL="6719743" indent="0">
              <a:buNone/>
              <a:defRPr sz="183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29708-25F3-4CC1-B4D2-11CE679B00E0}" type="datetimeFigureOut">
              <a:rPr lang="en-IN" smtClean="0"/>
              <a:t>17-12-2025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D8CFE-6F49-4232-9B18-C117702853C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4893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39974" y="670834"/>
            <a:ext cx="19319677" cy="24354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39974" y="3354163"/>
            <a:ext cx="19319677" cy="799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39974" y="11678323"/>
            <a:ext cx="5039916" cy="670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20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029708-25F3-4CC1-B4D2-11CE679B00E0}" type="datetimeFigureOut">
              <a:rPr lang="en-IN" smtClean="0"/>
              <a:t>17-12-2025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19876" y="11678323"/>
            <a:ext cx="7559873" cy="670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20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19735" y="11678323"/>
            <a:ext cx="5039916" cy="670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6D8CFE-6F49-4232-9B18-C117702853C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59501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1679936" rtl="0" eaLnBrk="1" latinLnBrk="0" hangingPunct="1">
        <a:lnSpc>
          <a:spcPct val="90000"/>
        </a:lnSpc>
        <a:spcBef>
          <a:spcPct val="0"/>
        </a:spcBef>
        <a:buNone/>
        <a:defRPr sz="808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9984" indent="-419984" algn="l" defTabSz="1679936" rtl="0" eaLnBrk="1" latinLnBrk="0" hangingPunct="1">
        <a:lnSpc>
          <a:spcPct val="90000"/>
        </a:lnSpc>
        <a:spcBef>
          <a:spcPts val="1837"/>
        </a:spcBef>
        <a:buFont typeface="Arial" panose="020B0604020202020204" pitchFamily="34" charset="0"/>
        <a:buChar char="•"/>
        <a:defRPr sz="5144" kern="1200">
          <a:solidFill>
            <a:schemeClr val="tx1"/>
          </a:solidFill>
          <a:latin typeface="+mn-lt"/>
          <a:ea typeface="+mn-ea"/>
          <a:cs typeface="+mn-cs"/>
        </a:defRPr>
      </a:lvl1pPr>
      <a:lvl2pPr marL="1259952" indent="-419984" algn="l" defTabSz="1679936" rtl="0" eaLnBrk="1" latinLnBrk="0" hangingPunct="1">
        <a:lnSpc>
          <a:spcPct val="90000"/>
        </a:lnSpc>
        <a:spcBef>
          <a:spcPts val="919"/>
        </a:spcBef>
        <a:buFont typeface="Arial" panose="020B0604020202020204" pitchFamily="34" charset="0"/>
        <a:buChar char="•"/>
        <a:defRPr sz="4409" kern="1200">
          <a:solidFill>
            <a:schemeClr val="tx1"/>
          </a:solidFill>
          <a:latin typeface="+mn-lt"/>
          <a:ea typeface="+mn-ea"/>
          <a:cs typeface="+mn-cs"/>
        </a:defRPr>
      </a:lvl2pPr>
      <a:lvl3pPr marL="2099920" indent="-419984" algn="l" defTabSz="1679936" rtl="0" eaLnBrk="1" latinLnBrk="0" hangingPunct="1">
        <a:lnSpc>
          <a:spcPct val="90000"/>
        </a:lnSpc>
        <a:spcBef>
          <a:spcPts val="919"/>
        </a:spcBef>
        <a:buFont typeface="Arial" panose="020B0604020202020204" pitchFamily="34" charset="0"/>
        <a:buChar char="•"/>
        <a:defRPr sz="3674" kern="1200">
          <a:solidFill>
            <a:schemeClr val="tx1"/>
          </a:solidFill>
          <a:latin typeface="+mn-lt"/>
          <a:ea typeface="+mn-ea"/>
          <a:cs typeface="+mn-cs"/>
        </a:defRPr>
      </a:lvl3pPr>
      <a:lvl4pPr marL="2939887" indent="-419984" algn="l" defTabSz="1679936" rtl="0" eaLnBrk="1" latinLnBrk="0" hangingPunct="1">
        <a:lnSpc>
          <a:spcPct val="90000"/>
        </a:lnSpc>
        <a:spcBef>
          <a:spcPts val="919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4pPr>
      <a:lvl5pPr marL="3779855" indent="-419984" algn="l" defTabSz="1679936" rtl="0" eaLnBrk="1" latinLnBrk="0" hangingPunct="1">
        <a:lnSpc>
          <a:spcPct val="90000"/>
        </a:lnSpc>
        <a:spcBef>
          <a:spcPts val="919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5pPr>
      <a:lvl6pPr marL="4619823" indent="-419984" algn="l" defTabSz="1679936" rtl="0" eaLnBrk="1" latinLnBrk="0" hangingPunct="1">
        <a:lnSpc>
          <a:spcPct val="90000"/>
        </a:lnSpc>
        <a:spcBef>
          <a:spcPts val="919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6pPr>
      <a:lvl7pPr marL="5459791" indent="-419984" algn="l" defTabSz="1679936" rtl="0" eaLnBrk="1" latinLnBrk="0" hangingPunct="1">
        <a:lnSpc>
          <a:spcPct val="90000"/>
        </a:lnSpc>
        <a:spcBef>
          <a:spcPts val="919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7pPr>
      <a:lvl8pPr marL="6299759" indent="-419984" algn="l" defTabSz="1679936" rtl="0" eaLnBrk="1" latinLnBrk="0" hangingPunct="1">
        <a:lnSpc>
          <a:spcPct val="90000"/>
        </a:lnSpc>
        <a:spcBef>
          <a:spcPts val="919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8pPr>
      <a:lvl9pPr marL="7139727" indent="-419984" algn="l" defTabSz="1679936" rtl="0" eaLnBrk="1" latinLnBrk="0" hangingPunct="1">
        <a:lnSpc>
          <a:spcPct val="90000"/>
        </a:lnSpc>
        <a:spcBef>
          <a:spcPts val="919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79936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1pPr>
      <a:lvl2pPr marL="839968" algn="l" defTabSz="1679936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2pPr>
      <a:lvl3pPr marL="1679936" algn="l" defTabSz="1679936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3pPr>
      <a:lvl4pPr marL="2519904" algn="l" defTabSz="1679936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4pPr>
      <a:lvl5pPr marL="3359871" algn="l" defTabSz="1679936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5pPr>
      <a:lvl6pPr marL="4199839" algn="l" defTabSz="1679936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6pPr>
      <a:lvl7pPr marL="5039807" algn="l" defTabSz="1679936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7pPr>
      <a:lvl8pPr marL="5879775" algn="l" defTabSz="1679936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8pPr>
      <a:lvl9pPr marL="6719743" algn="l" defTabSz="1679936" rtl="0" eaLnBrk="1" latinLnBrk="0" hangingPunct="1">
        <a:defRPr sz="33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222897&amp;picture=thank-you-nautilus-pompilius-text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60000"/>
                <a:lumOff val="40000"/>
              </a:schemeClr>
            </a:gs>
            <a:gs pos="0">
              <a:srgbClr val="272F43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E826D6-5108-797E-3A01-CD7E3F6C0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76"/>
            <a:ext cx="22399625" cy="125999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4C334A-2987-5C13-0B06-BF7BA23E498B}"/>
              </a:ext>
            </a:extLst>
          </p:cNvPr>
          <p:cNvSpPr txBox="1"/>
          <p:nvPr/>
        </p:nvSpPr>
        <p:spPr>
          <a:xfrm>
            <a:off x="5285232" y="9253728"/>
            <a:ext cx="9473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Presented by: 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Mojesh</a:t>
            </a:r>
          </a:p>
          <a:p>
            <a:r>
              <a:rPr lang="en-US" sz="3200" dirty="0">
                <a:solidFill>
                  <a:srgbClr val="FF0000"/>
                </a:solidFill>
              </a:rPr>
              <a:t>Under the Guidance of:  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 Aswathi R.K</a:t>
            </a:r>
            <a:endParaRPr lang="en-IN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3ABFF6-CD75-9E43-4D00-38BFC83D83A0}"/>
              </a:ext>
            </a:extLst>
          </p:cNvPr>
          <p:cNvSpPr txBox="1"/>
          <p:nvPr/>
        </p:nvSpPr>
        <p:spPr>
          <a:xfrm>
            <a:off x="5285232" y="10367067"/>
            <a:ext cx="10003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Contact no</a:t>
            </a:r>
            <a:r>
              <a:rPr lang="en-US" sz="3600" b="1" dirty="0">
                <a:solidFill>
                  <a:schemeClr val="bg1"/>
                </a:solidFill>
              </a:rPr>
              <a:t>:   9177139739</a:t>
            </a:r>
            <a:endParaRPr lang="en-IN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102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FD12F-589F-1EC2-60B4-ED3C33A96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785C27F-ECE9-E6EE-97C3-7B89DED8F70B}"/>
              </a:ext>
            </a:extLst>
          </p:cNvPr>
          <p:cNvSpPr/>
          <p:nvPr/>
        </p:nvSpPr>
        <p:spPr>
          <a:xfrm>
            <a:off x="8595360" y="438912"/>
            <a:ext cx="5212080" cy="15544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OBJECTIVES</a:t>
            </a:r>
            <a:endParaRPr lang="en-IN" sz="6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2AD3150-D71B-8AC9-4518-722CD814540A}"/>
              </a:ext>
            </a:extLst>
          </p:cNvPr>
          <p:cNvSpPr>
            <a:spLocks noGrp="1"/>
          </p:cNvSpPr>
          <p:nvPr/>
        </p:nvSpPr>
        <p:spPr>
          <a:xfrm>
            <a:off x="867092" y="2244788"/>
            <a:ext cx="21773452" cy="9459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Develop a hybrid forecasting model combining </a:t>
            </a: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Smoothing Techniques </a:t>
            </a:r>
            <a:r>
              <a:rPr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LSTM/</a:t>
            </a:r>
            <a:r>
              <a:rPr sz="6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ConvLSTM</a:t>
            </a:r>
            <a:r>
              <a:rPr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Improve prediction accuracy and robustness.</a:t>
            </a:r>
          </a:p>
          <a:p>
            <a:pPr marL="0" indent="0">
              <a:buNone/>
            </a:pPr>
            <a:endParaRPr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386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68CAA-AA85-1D9D-B56D-81CAAB76F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60D91E-D62D-400F-35F9-88A75742541A}"/>
              </a:ext>
            </a:extLst>
          </p:cNvPr>
          <p:cNvSpPr/>
          <p:nvPr/>
        </p:nvSpPr>
        <p:spPr>
          <a:xfrm>
            <a:off x="8595360" y="438912"/>
            <a:ext cx="5212080" cy="15544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OBJECTIVES</a:t>
            </a:r>
            <a:endParaRPr lang="en-IN" sz="6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D30D2A-C18F-FAA2-9A1B-4DD24FC54F0F}"/>
              </a:ext>
            </a:extLst>
          </p:cNvPr>
          <p:cNvSpPr>
            <a:spLocks noGrp="1"/>
          </p:cNvSpPr>
          <p:nvPr/>
        </p:nvSpPr>
        <p:spPr>
          <a:xfrm>
            <a:off x="867092" y="2244788"/>
            <a:ext cx="21773452" cy="9459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Develop a hybrid forecasting model combining </a:t>
            </a: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Smoothing Techniques </a:t>
            </a:r>
            <a:r>
              <a:rPr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LSTM/</a:t>
            </a:r>
            <a:r>
              <a:rPr sz="6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ConvLSTM</a:t>
            </a:r>
            <a:r>
              <a:rPr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Improve prediction accuracy and robustness.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 both long-term trends and short-term fluctuations.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953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8DD2C-F0F9-DD59-1632-53DFA4A16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01A584-C0DD-D125-07EF-4342E00AC1A4}"/>
              </a:ext>
            </a:extLst>
          </p:cNvPr>
          <p:cNvSpPr/>
          <p:nvPr/>
        </p:nvSpPr>
        <p:spPr>
          <a:xfrm>
            <a:off x="8595360" y="438912"/>
            <a:ext cx="5212080" cy="15544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OBJECTIVES</a:t>
            </a:r>
            <a:endParaRPr lang="en-IN" sz="6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78F672-93B3-5DAA-982B-BC83A48FBDAC}"/>
              </a:ext>
            </a:extLst>
          </p:cNvPr>
          <p:cNvSpPr>
            <a:spLocks noGrp="1"/>
          </p:cNvSpPr>
          <p:nvPr/>
        </p:nvSpPr>
        <p:spPr>
          <a:xfrm>
            <a:off x="867092" y="2244788"/>
            <a:ext cx="21773452" cy="9459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Develop a hybrid forecasting model combining </a:t>
            </a: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Smoothing Techniques </a:t>
            </a:r>
            <a:r>
              <a:rPr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LSTM/</a:t>
            </a:r>
            <a:r>
              <a:rPr sz="6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ConvLSTM</a:t>
            </a:r>
            <a:r>
              <a:rPr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Improve prediction accuracy and robustness.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 both long-term trends and short-term fluctuations.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Evaluate model performance using standard forecasting metrics.</a:t>
            </a:r>
          </a:p>
        </p:txBody>
      </p:sp>
    </p:spTree>
    <p:extLst>
      <p:ext uri="{BB962C8B-B14F-4D97-AF65-F5344CB8AC3E}">
        <p14:creationId xmlns:p14="http://schemas.microsoft.com/office/powerpoint/2010/main" val="2802499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2E1A5D8-4522-F4C6-9CFD-7D2DBBE6CE31}"/>
              </a:ext>
            </a:extLst>
          </p:cNvPr>
          <p:cNvGrpSpPr/>
          <p:nvPr/>
        </p:nvGrpSpPr>
        <p:grpSpPr>
          <a:xfrm>
            <a:off x="2046847" y="3961928"/>
            <a:ext cx="18305929" cy="5950873"/>
            <a:chOff x="613900" y="1120769"/>
            <a:chExt cx="12025402" cy="436663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ABB29A5-8872-519E-2AED-AA8C2C9F2A4B}"/>
                </a:ext>
              </a:extLst>
            </p:cNvPr>
            <p:cNvGrpSpPr/>
            <p:nvPr/>
          </p:nvGrpSpPr>
          <p:grpSpPr>
            <a:xfrm>
              <a:off x="613900" y="1120769"/>
              <a:ext cx="12025402" cy="4366638"/>
              <a:chOff x="613900" y="1120769"/>
              <a:chExt cx="12025402" cy="4366638"/>
            </a:xfrm>
          </p:grpSpPr>
          <p:pic>
            <p:nvPicPr>
              <p:cNvPr id="9" name="Picture 8" descr="A diagram of a software system&#10;&#10;AI-generated content may be incorrect.">
                <a:extLst>
                  <a:ext uri="{FF2B5EF4-FFF2-40B4-BE49-F238E27FC236}">
                    <a16:creationId xmlns:a16="http://schemas.microsoft.com/office/drawing/2014/main" id="{17AB5D48-3007-84E5-7425-5ECF55CB50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900" y="1120769"/>
                <a:ext cx="12025402" cy="4366638"/>
              </a:xfrm>
              <a:prstGeom prst="rect">
                <a:avLst/>
              </a:prstGeom>
            </p:spPr>
          </p:pic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B605249E-75C7-E26A-CE04-9D5A529E00C6}"/>
                  </a:ext>
                </a:extLst>
              </p:cNvPr>
              <p:cNvSpPr/>
              <p:nvPr/>
            </p:nvSpPr>
            <p:spPr>
              <a:xfrm>
                <a:off x="7265700" y="1499311"/>
                <a:ext cx="1976284" cy="35396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Triple Exponential Smoothing </a:t>
                </a:r>
                <a:endParaRPr lang="en-IN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C47505B-F710-C6E3-5058-4406E13D6327}"/>
                </a:ext>
              </a:extLst>
            </p:cNvPr>
            <p:cNvSpPr/>
            <p:nvPr/>
          </p:nvSpPr>
          <p:spPr>
            <a:xfrm>
              <a:off x="7597673" y="3386153"/>
              <a:ext cx="1356852" cy="285136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ConvLstm</a:t>
              </a:r>
              <a:endParaRPr lang="en-IN" sz="714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076152A-A3D3-6666-A3C0-AA462D45ED5F}"/>
                </a:ext>
              </a:extLst>
            </p:cNvPr>
            <p:cNvSpPr/>
            <p:nvPr/>
          </p:nvSpPr>
          <p:spPr>
            <a:xfrm>
              <a:off x="5879351" y="3304088"/>
              <a:ext cx="747251" cy="285135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Validation</a:t>
              </a:r>
              <a:endParaRPr lang="en-IN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E925B4C-91C4-5941-8337-4727CF77BE14}"/>
              </a:ext>
            </a:extLst>
          </p:cNvPr>
          <p:cNvSpPr/>
          <p:nvPr/>
        </p:nvSpPr>
        <p:spPr>
          <a:xfrm>
            <a:off x="4621274" y="1053773"/>
            <a:ext cx="15102840" cy="167640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9600" b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BC4922-BF22-5863-9684-9CAB1D671EC1}"/>
              </a:ext>
            </a:extLst>
          </p:cNvPr>
          <p:cNvSpPr txBox="1"/>
          <p:nvPr/>
        </p:nvSpPr>
        <p:spPr>
          <a:xfrm flipH="1" flipV="1">
            <a:off x="2390049" y="3022885"/>
            <a:ext cx="5140304" cy="1560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BDEE61-85EC-0126-C6EF-0A21F71936F6}"/>
              </a:ext>
            </a:extLst>
          </p:cNvPr>
          <p:cNvSpPr txBox="1"/>
          <p:nvPr/>
        </p:nvSpPr>
        <p:spPr>
          <a:xfrm>
            <a:off x="5342965" y="1053773"/>
            <a:ext cx="1297641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b="1" dirty="0">
                <a:solidFill>
                  <a:srgbClr val="FF0000"/>
                </a:solidFill>
                <a:latin typeface="Algerian" panose="04020705040A02060702" pitchFamily="82" charset="0"/>
              </a:rPr>
              <a:t>End‑to‑End Pipeline</a:t>
            </a:r>
            <a:endParaRPr lang="en-IN" sz="1800" b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485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EAB1D87-C9B0-A40F-A584-CBA285398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B4D6A9-8E03-EC38-253F-BA3A1C8E5C0A}"/>
              </a:ext>
            </a:extLst>
          </p:cNvPr>
          <p:cNvSpPr txBox="1"/>
          <p:nvPr/>
        </p:nvSpPr>
        <p:spPr>
          <a:xfrm>
            <a:off x="1671918" y="1419477"/>
            <a:ext cx="204709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TES gives your hybrid model explicit level/trend/seasonality signals and a strong, low-noise prior.</a:t>
            </a:r>
            <a:r>
              <a:rPr lang="en-US" dirty="0"/>
              <a:t> You either predict the </a:t>
            </a:r>
            <a:r>
              <a:rPr lang="en-US" i="1" dirty="0"/>
              <a:t>residuals</a:t>
            </a:r>
            <a:r>
              <a:rPr lang="en-US" dirty="0"/>
              <a:t> on top of TES or use TES components as structured features. This typically boosts stability, generalization, and multi-step accuracy—exactly what an </a:t>
            </a:r>
            <a:r>
              <a:rPr lang="en-US" b="1" dirty="0"/>
              <a:t>ED + Dual Attention + </a:t>
            </a:r>
            <a:r>
              <a:rPr lang="en-US" b="1" dirty="0" err="1"/>
              <a:t>ConvLSTM</a:t>
            </a:r>
            <a:r>
              <a:rPr lang="en-US" b="1" dirty="0"/>
              <a:t> + BO</a:t>
            </a:r>
            <a:r>
              <a:rPr lang="en-US" dirty="0"/>
              <a:t> stack can leverage best.</a:t>
            </a:r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DCE195B-E090-5F60-B6A8-F15213975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729" y="2431790"/>
            <a:ext cx="6073151" cy="23230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BBF0879-AB07-BA58-61E0-E1A62D0A7CC6}"/>
              </a:ext>
            </a:extLst>
          </p:cNvPr>
          <p:cNvSpPr txBox="1"/>
          <p:nvPr/>
        </p:nvSpPr>
        <p:spPr>
          <a:xfrm>
            <a:off x="1531620" y="5120862"/>
            <a:ext cx="11201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Additive</a:t>
            </a:r>
            <a:r>
              <a:rPr lang="en-US"/>
              <a:t> seasonality is usually safer for prices/returns; multiplicative can be unstable when levels approach zero.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CBA2B6D-C31E-B35F-4E23-C99D289A4485}"/>
                  </a:ext>
                </a:extLst>
              </p:cNvPr>
              <p:cNvSpPr txBox="1"/>
              <p:nvPr/>
            </p:nvSpPr>
            <p:spPr>
              <a:xfrm>
                <a:off x="1531620" y="6133175"/>
                <a:ext cx="11201400" cy="25959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IN" b="1" dirty="0"/>
                  <a:t>Input side</a:t>
                </a:r>
                <a:endParaRPr lang="en-IN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IN" dirty="0"/>
                  <a:t>Compute TES on the </a:t>
                </a:r>
                <a:r>
                  <a:rPr lang="en-IN" b="1" dirty="0"/>
                  <a:t>train set only</a:t>
                </a:r>
                <a:r>
                  <a:rPr lang="en-IN" dirty="0"/>
                  <a:t> (fit on train; transform </a:t>
                </a:r>
                <a:r>
                  <a:rPr lang="en-IN" dirty="0" err="1"/>
                  <a:t>val</a:t>
                </a:r>
                <a:r>
                  <a:rPr lang="en-IN" dirty="0"/>
                  <a:t>/test) to avoid leakage.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IN" dirty="0"/>
                  <a:t>Concatenate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sepChr m:val=","/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ar-AE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ar-AE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𝑇𝐸𝑆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IN" dirty="0"/>
                  <a:t>with your base features.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IN" dirty="0" err="1"/>
                  <a:t>ConvLSTM</a:t>
                </a:r>
                <a:r>
                  <a:rPr lang="en-IN" dirty="0"/>
                  <a:t> sees these as spatial channels over time windows; Dual Attention learns when each component matters.</a:t>
                </a:r>
              </a:p>
              <a:p>
                <a:pPr>
                  <a:buNone/>
                </a:pPr>
                <a:r>
                  <a:rPr lang="en-IN" b="1" dirty="0"/>
                  <a:t>Objective side (options)</a:t>
                </a:r>
                <a:endParaRPr lang="en-IN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IN" b="1" dirty="0"/>
                  <a:t>Residual learning:</a:t>
                </a:r>
                <a:r>
                  <a:rPr lang="en-IN" dirty="0"/>
                  <a:t> Model predicts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r-AE" dirty="0"/>
                  <a:t>; </a:t>
                </a:r>
                <a:r>
                  <a:rPr lang="en-IN" dirty="0"/>
                  <a:t>final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ar-AE" i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ar-AE" i="1">
                            <a:latin typeface="Cambria Math" panose="02040503050406030204" pitchFamily="18" charset="0"/>
                          </a:rPr>
                          <m:t>𝑇𝐸𝑆</m:t>
                        </m:r>
                      </m:sup>
                    </m:sSubSup>
                    <m:r>
                      <a:rPr lang="ar-AE" i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ar-AE" dirty="0"/>
                  <a:t>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IN" b="1" dirty="0"/>
                  <a:t>Multi-task:</a:t>
                </a:r>
                <a:r>
                  <a:rPr lang="en-IN" dirty="0"/>
                  <a:t> Heads for price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IN" dirty="0"/>
                  <a:t>and residual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IN" dirty="0"/>
                  <a:t>with weighted losses.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IN" b="1" dirty="0"/>
                  <a:t>Aux loss:</a:t>
                </a:r>
                <a:r>
                  <a:rPr lang="en-IN" dirty="0"/>
                  <a:t> Penalize divergence from TES over smooth horizons to stabilize long-range predictions.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CBA2B6D-C31E-B35F-4E23-C99D289A4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620" y="6133175"/>
                <a:ext cx="11201400" cy="2595967"/>
              </a:xfrm>
              <a:prstGeom prst="rect">
                <a:avLst/>
              </a:prstGeom>
              <a:blipFill>
                <a:blip r:embed="rId3"/>
                <a:stretch>
                  <a:fillRect l="-435" t="-939" b="-28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6421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DED4230-E8D9-EDD9-B0C9-7F8A390321C7}"/>
              </a:ext>
            </a:extLst>
          </p:cNvPr>
          <p:cNvSpPr/>
          <p:nvPr/>
        </p:nvSpPr>
        <p:spPr>
          <a:xfrm>
            <a:off x="5271247" y="717176"/>
            <a:ext cx="13769788" cy="200809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00" b="1" dirty="0">
                <a:solidFill>
                  <a:srgbClr val="FF0000"/>
                </a:solidFill>
                <a:latin typeface="Algerian" panose="04020705040A02060702" pitchFamily="82" charset="0"/>
              </a:rPr>
              <a:t>About Dataset</a:t>
            </a:r>
            <a:endParaRPr lang="en-IN" sz="8900" b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755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7C730-A783-9689-921A-72043ECBA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BBDDEE0-F554-F44B-34E1-419EEFA9EABD}"/>
              </a:ext>
            </a:extLst>
          </p:cNvPr>
          <p:cNvSpPr/>
          <p:nvPr/>
        </p:nvSpPr>
        <p:spPr>
          <a:xfrm>
            <a:off x="5271247" y="717176"/>
            <a:ext cx="13769788" cy="200809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00" b="1" dirty="0">
                <a:solidFill>
                  <a:srgbClr val="FF0000"/>
                </a:solidFill>
                <a:latin typeface="Algerian" panose="04020705040A02060702" pitchFamily="82" charset="0"/>
              </a:rPr>
              <a:t>About Dataset</a:t>
            </a:r>
            <a:endParaRPr lang="en-IN" sz="8900" b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9EC76B-5422-030E-86A2-C068641D0189}"/>
              </a:ext>
            </a:extLst>
          </p:cNvPr>
          <p:cNvSpPr txBox="1"/>
          <p:nvPr/>
        </p:nvSpPr>
        <p:spPr>
          <a:xfrm>
            <a:off x="860611" y="3657600"/>
            <a:ext cx="2135392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500" b="1" dirty="0">
                <a:solidFill>
                  <a:srgbClr val="FF0000"/>
                </a:solidFill>
                <a:latin typeface="Algerian" panose="04020705040A02060702" pitchFamily="82" charset="0"/>
              </a:rPr>
              <a:t>Data Collection: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Stock market(GE) </a:t>
            </a:r>
            <a:r>
              <a:rPr lang="en-US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dataset  were collected through web scraping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Instead of manual extraction, a pre-built Python library ― </a:t>
            </a:r>
            <a:r>
              <a:rPr lang="en-US" sz="3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yfinance</a:t>
            </a:r>
            <a:r>
              <a:rPr 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― was used to automatically fetch stock market and financial data from the Yahoo Finance website.  </a:t>
            </a:r>
          </a:p>
        </p:txBody>
      </p:sp>
    </p:spTree>
    <p:extLst>
      <p:ext uri="{BB962C8B-B14F-4D97-AF65-F5344CB8AC3E}">
        <p14:creationId xmlns:p14="http://schemas.microsoft.com/office/powerpoint/2010/main" val="2991426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4CD47-A30D-3F5E-2DD8-B9E345C52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226A769-780C-21E2-3966-E7A89397C0A9}"/>
              </a:ext>
            </a:extLst>
          </p:cNvPr>
          <p:cNvSpPr/>
          <p:nvPr/>
        </p:nvSpPr>
        <p:spPr>
          <a:xfrm>
            <a:off x="5271247" y="717176"/>
            <a:ext cx="13769788" cy="200809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900" b="1" dirty="0">
                <a:solidFill>
                  <a:srgbClr val="FF0000"/>
                </a:solidFill>
                <a:latin typeface="Algerian" panose="04020705040A02060702" pitchFamily="82" charset="0"/>
              </a:rPr>
              <a:t>About Dataset</a:t>
            </a:r>
            <a:endParaRPr lang="en-IN" sz="8900" b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EF9BB8-11D7-398B-AD5C-BF92574C9865}"/>
              </a:ext>
            </a:extLst>
          </p:cNvPr>
          <p:cNvSpPr txBox="1"/>
          <p:nvPr/>
        </p:nvSpPr>
        <p:spPr>
          <a:xfrm>
            <a:off x="860611" y="3657600"/>
            <a:ext cx="21353929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500" b="1" dirty="0">
                <a:solidFill>
                  <a:srgbClr val="FF0000"/>
                </a:solidFill>
                <a:latin typeface="Algerian" panose="04020705040A02060702" pitchFamily="82" charset="0"/>
              </a:rPr>
              <a:t>Data Collection: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Stock market(GE) </a:t>
            </a:r>
            <a:r>
              <a:rPr lang="en-US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dataset  were collected through web scraping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Instead of manual extraction, a pre-built Python library ― 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yfinance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― was used to automatically fetch stock market and financial data from the Yahoo Finance website.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CF8E38-3B33-B3EA-8B00-7CC6ACB6AA2C}"/>
              </a:ext>
            </a:extLst>
          </p:cNvPr>
          <p:cNvSpPr txBox="1"/>
          <p:nvPr/>
        </p:nvSpPr>
        <p:spPr>
          <a:xfrm>
            <a:off x="860611" y="6024282"/>
            <a:ext cx="4697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b="1" dirty="0">
                <a:solidFill>
                  <a:srgbClr val="FF0000"/>
                </a:solidFill>
                <a:latin typeface="Algerian" panose="04020705040A02060702" pitchFamily="82" charset="0"/>
                <a:cs typeface="Times New Roman" panose="02020603050405020304" pitchFamily="18" charset="0"/>
              </a:rPr>
              <a:t>About Dataset</a:t>
            </a:r>
            <a:endParaRPr lang="en-IN" sz="3200" b="1" dirty="0">
              <a:solidFill>
                <a:srgbClr val="FF0000"/>
              </a:solidFill>
              <a:latin typeface="Algerian" panose="04020705040A02060702" pitchFamily="82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A75FF5-8BA2-AE27-BAE6-6A8EA3CCB1ED}"/>
              </a:ext>
            </a:extLst>
          </p:cNvPr>
          <p:cNvSpPr txBox="1"/>
          <p:nvPr/>
        </p:nvSpPr>
        <p:spPr>
          <a:xfrm>
            <a:off x="1093694" y="6992471"/>
            <a:ext cx="211208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dataset, containing daily prices of GE stocks, was collected from Yahoo Finance using the Python 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yfinance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library. It spans from 1962 to 2025 with over 16,027 records and includes essential market features for time series forecasting.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0CCDB7-845F-D5DE-D07E-AABB73877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680" y="8017824"/>
            <a:ext cx="9292438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76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C44F4-81F2-AB32-5467-015AFDE49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37F7840-3A60-DD1B-8216-372B9EF82438}"/>
              </a:ext>
            </a:extLst>
          </p:cNvPr>
          <p:cNvSpPr/>
          <p:nvPr/>
        </p:nvSpPr>
        <p:spPr>
          <a:xfrm>
            <a:off x="1111623" y="681318"/>
            <a:ext cx="21102917" cy="1846729"/>
          </a:xfrm>
          <a:prstGeom prst="roundRect">
            <a:avLst/>
          </a:prstGeom>
          <a:noFill/>
          <a:ln>
            <a:solidFill>
              <a:schemeClr val="bg2">
                <a:lumMod val="10000"/>
              </a:schemeClr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>
                <a:solidFill>
                  <a:srgbClr val="FF0000"/>
                </a:solidFill>
                <a:latin typeface="Algerian" panose="04020705040A02060702" pitchFamily="82" charset="0"/>
              </a:rPr>
              <a:t>PREPROCESSING</a:t>
            </a:r>
            <a:r>
              <a:rPr lang="en-US" sz="6000" dirty="0">
                <a:solidFill>
                  <a:srgbClr val="FF0000"/>
                </a:solidFill>
                <a:latin typeface="Algerian" panose="04020705040A02060702" pitchFamily="82" charset="0"/>
              </a:rPr>
              <a:t> </a:t>
            </a:r>
            <a:endParaRPr lang="en-IN" sz="6000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4F918A-C3A7-177C-2561-92FD87237D89}"/>
              </a:ext>
            </a:extLst>
          </p:cNvPr>
          <p:cNvSpPr txBox="1"/>
          <p:nvPr/>
        </p:nvSpPr>
        <p:spPr>
          <a:xfrm>
            <a:off x="896470" y="3065929"/>
            <a:ext cx="21353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endParaRPr lang="en-IN" sz="28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425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338AD6-D19C-9076-B402-E863F3742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CA0D19F-A434-09ED-EC92-A5762D1EF2A7}"/>
              </a:ext>
            </a:extLst>
          </p:cNvPr>
          <p:cNvSpPr/>
          <p:nvPr/>
        </p:nvSpPr>
        <p:spPr>
          <a:xfrm>
            <a:off x="1111623" y="681318"/>
            <a:ext cx="21102917" cy="1846729"/>
          </a:xfrm>
          <a:prstGeom prst="roundRect">
            <a:avLst/>
          </a:prstGeom>
          <a:noFill/>
          <a:ln>
            <a:solidFill>
              <a:schemeClr val="bg2">
                <a:lumMod val="10000"/>
              </a:schemeClr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>
                <a:solidFill>
                  <a:srgbClr val="FF0000"/>
                </a:solidFill>
                <a:latin typeface="Algerian" panose="04020705040A02060702" pitchFamily="82" charset="0"/>
              </a:rPr>
              <a:t>PREPROCESSING</a:t>
            </a:r>
            <a:r>
              <a:rPr lang="en-US" sz="6000" dirty="0">
                <a:solidFill>
                  <a:srgbClr val="FF0000"/>
                </a:solidFill>
                <a:latin typeface="Algerian" panose="04020705040A02060702" pitchFamily="82" charset="0"/>
              </a:rPr>
              <a:t> </a:t>
            </a:r>
            <a:endParaRPr lang="en-IN" sz="6000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509E4B-61C2-E921-84F2-E30925DCE564}"/>
              </a:ext>
            </a:extLst>
          </p:cNvPr>
          <p:cNvSpPr txBox="1"/>
          <p:nvPr/>
        </p:nvSpPr>
        <p:spPr>
          <a:xfrm>
            <a:off x="896470" y="3065929"/>
            <a:ext cx="21353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endParaRPr lang="en-IN" sz="28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90F5D7-A5B5-923B-1A26-57BFFC69BC5D}"/>
              </a:ext>
            </a:extLst>
          </p:cNvPr>
          <p:cNvSpPr txBox="1"/>
          <p:nvPr/>
        </p:nvSpPr>
        <p:spPr>
          <a:xfrm>
            <a:off x="1111623" y="3299012"/>
            <a:ext cx="1466625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Algerian" panose="04020705040A02060702" pitchFamily="82" charset="0"/>
              </a:rPr>
              <a:t>Drop the unnecessary columns: </a:t>
            </a: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21F5EE-CAA0-DB0B-64FD-8D9C15305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158" y="3802447"/>
            <a:ext cx="6922442" cy="47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78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02199F-4100-573C-30BE-F51418A30E2E}"/>
              </a:ext>
            </a:extLst>
          </p:cNvPr>
          <p:cNvSpPr txBox="1"/>
          <p:nvPr/>
        </p:nvSpPr>
        <p:spPr>
          <a:xfrm>
            <a:off x="2208212" y="349496"/>
            <a:ext cx="179832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and Problem Statement </a:t>
            </a:r>
            <a:endParaRPr lang="en-IN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432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6F297-B83A-6665-CE88-1971C3DBB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47263EF-EAFC-AB49-9720-05100ECCF835}"/>
              </a:ext>
            </a:extLst>
          </p:cNvPr>
          <p:cNvSpPr/>
          <p:nvPr/>
        </p:nvSpPr>
        <p:spPr>
          <a:xfrm>
            <a:off x="1111623" y="681318"/>
            <a:ext cx="21102917" cy="1846729"/>
          </a:xfrm>
          <a:prstGeom prst="roundRect">
            <a:avLst/>
          </a:prstGeom>
          <a:noFill/>
          <a:ln>
            <a:solidFill>
              <a:schemeClr val="bg2">
                <a:lumMod val="10000"/>
              </a:schemeClr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>
                <a:solidFill>
                  <a:srgbClr val="FF0000"/>
                </a:solidFill>
                <a:latin typeface="Algerian" panose="04020705040A02060702" pitchFamily="82" charset="0"/>
              </a:rPr>
              <a:t>PREPROCESSING</a:t>
            </a:r>
            <a:r>
              <a:rPr lang="en-US" sz="6000" dirty="0">
                <a:solidFill>
                  <a:srgbClr val="FF0000"/>
                </a:solidFill>
                <a:latin typeface="Algerian" panose="04020705040A02060702" pitchFamily="82" charset="0"/>
              </a:rPr>
              <a:t> </a:t>
            </a:r>
            <a:endParaRPr lang="en-IN" sz="6000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B006EB-60BD-5017-BB7E-695355BD905E}"/>
              </a:ext>
            </a:extLst>
          </p:cNvPr>
          <p:cNvSpPr txBox="1"/>
          <p:nvPr/>
        </p:nvSpPr>
        <p:spPr>
          <a:xfrm>
            <a:off x="896470" y="3065929"/>
            <a:ext cx="21353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endParaRPr lang="en-IN" sz="28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61F273-0435-72F9-762B-9F527F68C2F5}"/>
              </a:ext>
            </a:extLst>
          </p:cNvPr>
          <p:cNvSpPr txBox="1"/>
          <p:nvPr/>
        </p:nvSpPr>
        <p:spPr>
          <a:xfrm>
            <a:off x="1111623" y="3299012"/>
            <a:ext cx="1466625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Algerian" panose="04020705040A02060702" pitchFamily="82" charset="0"/>
              </a:rPr>
              <a:t>Drop the unnecessary columns: </a:t>
            </a: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210DAD-CA30-D44B-F6BA-C2D234621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158" y="3802447"/>
            <a:ext cx="6922442" cy="4751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A849CD-D0B9-CD97-1464-E59E594FFE25}"/>
              </a:ext>
            </a:extLst>
          </p:cNvPr>
          <p:cNvSpPr txBox="1"/>
          <p:nvPr/>
        </p:nvSpPr>
        <p:spPr>
          <a:xfrm>
            <a:off x="1111623" y="4277594"/>
            <a:ext cx="6526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lgerian" panose="04020705040A02060702" pitchFamily="82" charset="0"/>
              </a:rPr>
              <a:t>Rename the columns:</a:t>
            </a:r>
            <a:endParaRPr lang="en-IN" sz="3200" b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BA1A14-92EF-1611-7E80-6D4C0B3BB56B}"/>
              </a:ext>
            </a:extLst>
          </p:cNvPr>
          <p:cNvSpPr txBox="1"/>
          <p:nvPr/>
        </p:nvSpPr>
        <p:spPr>
          <a:xfrm>
            <a:off x="7247965" y="4917193"/>
            <a:ext cx="111969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buNone/>
            </a:pPr>
            <a:r>
              <a:rPr lang="en-IN" b="0" i="0" dirty="0">
                <a:effectLst/>
                <a:latin typeface="menlo"/>
              </a:rPr>
              <a:t>Index(['Date', 'Close', 'High', 'Low', 'Open', 'Volume'], </a:t>
            </a:r>
            <a:r>
              <a:rPr lang="en-IN" b="0" i="0" dirty="0" err="1">
                <a:effectLst/>
                <a:latin typeface="menlo"/>
              </a:rPr>
              <a:t>dtype</a:t>
            </a:r>
            <a:r>
              <a:rPr lang="en-IN" b="0" i="0" dirty="0">
                <a:effectLst/>
                <a:latin typeface="menlo"/>
              </a:rPr>
              <a:t>='object')</a:t>
            </a:r>
          </a:p>
          <a:p>
            <a:pPr>
              <a:buNone/>
            </a:pP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7461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4B674-801F-03BA-C8AA-8CE808FA7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B723209-9A2A-4753-A10F-D01E49845EA3}"/>
              </a:ext>
            </a:extLst>
          </p:cNvPr>
          <p:cNvSpPr/>
          <p:nvPr/>
        </p:nvSpPr>
        <p:spPr>
          <a:xfrm>
            <a:off x="1111623" y="681318"/>
            <a:ext cx="21102917" cy="1846729"/>
          </a:xfrm>
          <a:prstGeom prst="roundRect">
            <a:avLst/>
          </a:prstGeom>
          <a:noFill/>
          <a:ln>
            <a:solidFill>
              <a:schemeClr val="bg2">
                <a:lumMod val="10000"/>
              </a:schemeClr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>
                <a:solidFill>
                  <a:srgbClr val="FF0000"/>
                </a:solidFill>
                <a:latin typeface="Algerian" panose="04020705040A02060702" pitchFamily="82" charset="0"/>
              </a:rPr>
              <a:t>PREPROCESSING</a:t>
            </a:r>
            <a:r>
              <a:rPr lang="en-US" sz="6000" dirty="0">
                <a:solidFill>
                  <a:srgbClr val="FF0000"/>
                </a:solidFill>
                <a:latin typeface="Algerian" panose="04020705040A02060702" pitchFamily="82" charset="0"/>
              </a:rPr>
              <a:t> </a:t>
            </a:r>
            <a:endParaRPr lang="en-IN" sz="6000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0DE628-B924-057D-A8C1-F0B6BCC42D79}"/>
              </a:ext>
            </a:extLst>
          </p:cNvPr>
          <p:cNvSpPr txBox="1"/>
          <p:nvPr/>
        </p:nvSpPr>
        <p:spPr>
          <a:xfrm>
            <a:off x="896470" y="3065929"/>
            <a:ext cx="21353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endParaRPr lang="en-IN" sz="28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A96EBC-5A8C-9580-22F3-AB4360907633}"/>
              </a:ext>
            </a:extLst>
          </p:cNvPr>
          <p:cNvSpPr txBox="1"/>
          <p:nvPr/>
        </p:nvSpPr>
        <p:spPr>
          <a:xfrm>
            <a:off x="1111623" y="3299012"/>
            <a:ext cx="1466625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Algerian" panose="04020705040A02060702" pitchFamily="82" charset="0"/>
              </a:rPr>
              <a:t>Drop the unnecessary columns: </a:t>
            </a: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AAF65B-A633-72F8-51B3-50D047244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158" y="3802447"/>
            <a:ext cx="6922442" cy="4751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153297-6E6F-FAFC-C342-2A9A03C2F60E}"/>
              </a:ext>
            </a:extLst>
          </p:cNvPr>
          <p:cNvSpPr txBox="1"/>
          <p:nvPr/>
        </p:nvSpPr>
        <p:spPr>
          <a:xfrm>
            <a:off x="1111623" y="4277594"/>
            <a:ext cx="6526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lgerian" panose="04020705040A02060702" pitchFamily="82" charset="0"/>
              </a:rPr>
              <a:t>Rename the columns:</a:t>
            </a:r>
            <a:endParaRPr lang="en-IN" sz="3200" b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F3057C-3A2D-9646-9D11-BA3E905F5A23}"/>
              </a:ext>
            </a:extLst>
          </p:cNvPr>
          <p:cNvSpPr txBox="1"/>
          <p:nvPr/>
        </p:nvSpPr>
        <p:spPr>
          <a:xfrm>
            <a:off x="7247965" y="4917193"/>
            <a:ext cx="111969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buNone/>
            </a:pPr>
            <a:r>
              <a:rPr lang="en-IN" b="0" i="0" dirty="0">
                <a:effectLst/>
                <a:latin typeface="menlo"/>
              </a:rPr>
              <a:t>Index(['Date', 'Close', 'High', 'Low', 'Open', 'Volume'], </a:t>
            </a:r>
            <a:r>
              <a:rPr lang="en-IN" b="0" i="0" dirty="0" err="1">
                <a:effectLst/>
                <a:latin typeface="menlo"/>
              </a:rPr>
              <a:t>dtype</a:t>
            </a:r>
            <a:r>
              <a:rPr lang="en-IN" b="0" i="0" dirty="0">
                <a:effectLst/>
                <a:latin typeface="menlo"/>
              </a:rPr>
              <a:t>='object')</a:t>
            </a:r>
          </a:p>
          <a:p>
            <a:pPr>
              <a:buNone/>
            </a:pPr>
            <a:br>
              <a:rPr lang="en-IN" dirty="0"/>
            </a:b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D7A415-3812-7F2C-A85D-6EC9E1034A22}"/>
              </a:ext>
            </a:extLst>
          </p:cNvPr>
          <p:cNvSpPr txBox="1"/>
          <p:nvPr/>
        </p:nvSpPr>
        <p:spPr>
          <a:xfrm>
            <a:off x="1255059" y="6078071"/>
            <a:ext cx="50023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  <a:latin typeface="Algerian" panose="04020705040A02060702" pitchFamily="82" charset="0"/>
              </a:rPr>
              <a:t>Data Description:</a:t>
            </a:r>
          </a:p>
          <a:p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B725FA0-9D31-BD00-FF5D-1BB80EDC7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966" y="6593538"/>
            <a:ext cx="8063752" cy="213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85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8D514-59BC-D1D1-61CB-D725855B5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4B01384-3991-F95D-AEA0-0BD23F8744A2}"/>
              </a:ext>
            </a:extLst>
          </p:cNvPr>
          <p:cNvSpPr/>
          <p:nvPr/>
        </p:nvSpPr>
        <p:spPr>
          <a:xfrm>
            <a:off x="1111623" y="681318"/>
            <a:ext cx="21102917" cy="1846729"/>
          </a:xfrm>
          <a:prstGeom prst="roundRect">
            <a:avLst/>
          </a:prstGeom>
          <a:noFill/>
          <a:ln>
            <a:solidFill>
              <a:schemeClr val="bg2">
                <a:lumMod val="10000"/>
              </a:schemeClr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500" dirty="0">
                <a:solidFill>
                  <a:srgbClr val="FF0000"/>
                </a:solidFill>
                <a:latin typeface="Algerian" panose="04020705040A02060702" pitchFamily="82" charset="0"/>
              </a:rPr>
              <a:t>PREPROCESSING</a:t>
            </a:r>
            <a:r>
              <a:rPr lang="en-US" sz="6000" dirty="0">
                <a:solidFill>
                  <a:srgbClr val="FF0000"/>
                </a:solidFill>
                <a:latin typeface="Algerian" panose="04020705040A02060702" pitchFamily="82" charset="0"/>
              </a:rPr>
              <a:t> </a:t>
            </a:r>
            <a:endParaRPr lang="en-IN" sz="6000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5579C1-F1E4-5E4A-D95C-B90EE21B64D8}"/>
              </a:ext>
            </a:extLst>
          </p:cNvPr>
          <p:cNvSpPr txBox="1"/>
          <p:nvPr/>
        </p:nvSpPr>
        <p:spPr>
          <a:xfrm>
            <a:off x="896470" y="3065929"/>
            <a:ext cx="21353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endParaRPr lang="en-IN" sz="28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ACC1FA-4F3E-3EC4-57B8-5BE5B564809D}"/>
              </a:ext>
            </a:extLst>
          </p:cNvPr>
          <p:cNvSpPr txBox="1"/>
          <p:nvPr/>
        </p:nvSpPr>
        <p:spPr>
          <a:xfrm>
            <a:off x="1111623" y="3299012"/>
            <a:ext cx="1466625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Algerian" panose="04020705040A02060702" pitchFamily="82" charset="0"/>
              </a:rPr>
              <a:t>Drop the unnecessary columns: </a:t>
            </a: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3A2A0D-0DD8-8CEB-922E-8F1E2FEBB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158" y="3802447"/>
            <a:ext cx="6922442" cy="4751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202268-5B69-F275-D39A-9A43107AD212}"/>
              </a:ext>
            </a:extLst>
          </p:cNvPr>
          <p:cNvSpPr txBox="1"/>
          <p:nvPr/>
        </p:nvSpPr>
        <p:spPr>
          <a:xfrm>
            <a:off x="1111623" y="4277594"/>
            <a:ext cx="65263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lgerian" panose="04020705040A02060702" pitchFamily="82" charset="0"/>
              </a:rPr>
              <a:t>Rename the columns:</a:t>
            </a:r>
            <a:endParaRPr lang="en-IN" sz="3200" b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194B2A-C3A3-0656-FE0B-5F6203ABB7A4}"/>
              </a:ext>
            </a:extLst>
          </p:cNvPr>
          <p:cNvSpPr txBox="1"/>
          <p:nvPr/>
        </p:nvSpPr>
        <p:spPr>
          <a:xfrm>
            <a:off x="7247965" y="4917193"/>
            <a:ext cx="111969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buNone/>
            </a:pPr>
            <a:r>
              <a:rPr lang="en-IN" b="0" i="0" dirty="0">
                <a:effectLst/>
                <a:latin typeface="menlo"/>
              </a:rPr>
              <a:t>Index(['Date', 'Close', 'High', 'Low', 'Open', 'Volume'], </a:t>
            </a:r>
            <a:r>
              <a:rPr lang="en-IN" b="0" i="0" dirty="0" err="1">
                <a:effectLst/>
                <a:latin typeface="menlo"/>
              </a:rPr>
              <a:t>dtype</a:t>
            </a:r>
            <a:r>
              <a:rPr lang="en-IN" b="0" i="0" dirty="0">
                <a:effectLst/>
                <a:latin typeface="menlo"/>
              </a:rPr>
              <a:t>='object')</a:t>
            </a:r>
          </a:p>
          <a:p>
            <a:pPr>
              <a:buNone/>
            </a:pPr>
            <a:br>
              <a:rPr lang="en-IN" dirty="0"/>
            </a:b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5AE552-D2B3-14EA-672D-3979B53FB248}"/>
              </a:ext>
            </a:extLst>
          </p:cNvPr>
          <p:cNvSpPr txBox="1"/>
          <p:nvPr/>
        </p:nvSpPr>
        <p:spPr>
          <a:xfrm>
            <a:off x="1255059" y="6078071"/>
            <a:ext cx="50023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  <a:latin typeface="Algerian" panose="04020705040A02060702" pitchFamily="82" charset="0"/>
              </a:rPr>
              <a:t>Data Description:</a:t>
            </a:r>
          </a:p>
          <a:p>
            <a:endParaRPr lang="en-IN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109557D-83EC-7BF6-18BC-690906C2B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966" y="6593538"/>
            <a:ext cx="8063752" cy="21380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7CCF331-023C-C34A-FC2D-8E0CB8C1B175}"/>
              </a:ext>
            </a:extLst>
          </p:cNvPr>
          <p:cNvSpPr txBox="1"/>
          <p:nvPr/>
        </p:nvSpPr>
        <p:spPr>
          <a:xfrm>
            <a:off x="1255059" y="8875059"/>
            <a:ext cx="5325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lgerian" panose="04020705040A02060702" pitchFamily="82" charset="0"/>
              </a:rPr>
              <a:t>Checking Null Values:</a:t>
            </a:r>
            <a:endParaRPr lang="en-IN" sz="3200" b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3E2EEC1-57FC-6B12-06E0-C13157109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376" y="9894464"/>
            <a:ext cx="5934635" cy="240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17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1EC35D1-0720-6AF2-5206-A653F08AB501}"/>
              </a:ext>
            </a:extLst>
          </p:cNvPr>
          <p:cNvSpPr/>
          <p:nvPr/>
        </p:nvSpPr>
        <p:spPr>
          <a:xfrm>
            <a:off x="484094" y="430306"/>
            <a:ext cx="6024282" cy="109369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rgbClr val="FF0000"/>
                </a:solidFill>
                <a:latin typeface="Algerian" panose="04020705040A02060702" pitchFamily="82" charset="0"/>
              </a:rPr>
              <a:t>Checking outliers </a:t>
            </a:r>
            <a:endParaRPr lang="en-IN" sz="4800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6E54BA-7207-8491-660A-E3427B46E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128" y="754228"/>
            <a:ext cx="7635353" cy="35851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08987E-FF20-5943-71EA-7674F54ADA74}"/>
              </a:ext>
            </a:extLst>
          </p:cNvPr>
          <p:cNvSpPr txBox="1"/>
          <p:nvPr/>
        </p:nvSpPr>
        <p:spPr>
          <a:xfrm>
            <a:off x="17194305" y="977153"/>
            <a:ext cx="45495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 applied a two-step normalization process.</a:t>
            </a:r>
            <a:br>
              <a:rPr lang="en-US" dirty="0"/>
            </a:br>
            <a:r>
              <a:rPr lang="en-US" dirty="0"/>
              <a:t>First, I used </a:t>
            </a:r>
            <a:r>
              <a:rPr lang="en-US" b="1" dirty="0" err="1"/>
              <a:t>RobustScaler</a:t>
            </a:r>
            <a:r>
              <a:rPr lang="en-US" dirty="0"/>
              <a:t> to reduce the impact of outliers by scaling data using the median and interquartile range.</a:t>
            </a:r>
            <a:br>
              <a:rPr lang="en-US" dirty="0"/>
            </a:br>
            <a:r>
              <a:rPr lang="en-US" dirty="0"/>
              <a:t>Then, I applied </a:t>
            </a:r>
            <a:r>
              <a:rPr lang="en-US" b="1" dirty="0" err="1"/>
              <a:t>MinMaxScaler</a:t>
            </a:r>
            <a:r>
              <a:rPr lang="en-US" dirty="0"/>
              <a:t> to map all values to a range between 0 and 1, ensuring that all features contribute equally during training.</a:t>
            </a:r>
            <a:br>
              <a:rPr lang="en-US" dirty="0"/>
            </a:br>
            <a:r>
              <a:rPr lang="en-US" dirty="0"/>
              <a:t>This hybrid scaling approach helped stabilize the learning process and improve model performance.”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2622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5F812-006E-C4CD-AB12-04179921D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958447B-61EE-9AB6-E886-CC9E413BE1EF}"/>
              </a:ext>
            </a:extLst>
          </p:cNvPr>
          <p:cNvSpPr/>
          <p:nvPr/>
        </p:nvSpPr>
        <p:spPr>
          <a:xfrm>
            <a:off x="484094" y="4339397"/>
            <a:ext cx="5396753" cy="114748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rgbClr val="FF0000"/>
                </a:solidFill>
                <a:latin typeface="Algerian" panose="04020705040A02060702" pitchFamily="82" charset="0"/>
              </a:rPr>
              <a:t>Normalization: </a:t>
            </a:r>
            <a:endParaRPr lang="en-IN" sz="4800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161AAAE-8CF1-F91A-6CD9-83C6EE7DDE17}"/>
              </a:ext>
            </a:extLst>
          </p:cNvPr>
          <p:cNvSpPr/>
          <p:nvPr/>
        </p:nvSpPr>
        <p:spPr>
          <a:xfrm>
            <a:off x="484094" y="430306"/>
            <a:ext cx="6024282" cy="109369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rgbClr val="FF0000"/>
                </a:solidFill>
                <a:latin typeface="Algerian" panose="04020705040A02060702" pitchFamily="82" charset="0"/>
              </a:rPr>
              <a:t>Checking outliers </a:t>
            </a:r>
            <a:endParaRPr lang="en-IN" sz="4800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5E80D2-579D-460E-E41D-DBA92AB4E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128" y="754228"/>
            <a:ext cx="7635353" cy="35851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9C7AFD-B63B-E3A6-9465-24D5231AB8CE}"/>
              </a:ext>
            </a:extLst>
          </p:cNvPr>
          <p:cNvSpPr txBox="1"/>
          <p:nvPr/>
        </p:nvSpPr>
        <p:spPr>
          <a:xfrm>
            <a:off x="17194305" y="977153"/>
            <a:ext cx="454958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 applied a two-step normalization process.</a:t>
            </a:r>
            <a:br>
              <a:rPr lang="en-US" dirty="0"/>
            </a:br>
            <a:r>
              <a:rPr lang="en-US" dirty="0"/>
              <a:t>First, I used </a:t>
            </a:r>
            <a:r>
              <a:rPr lang="en-US" b="1" dirty="0" err="1"/>
              <a:t>RobustScaler</a:t>
            </a:r>
            <a:r>
              <a:rPr lang="en-US" dirty="0"/>
              <a:t> to reduce the impact of outliers by scaling data using the median and interquartile range.</a:t>
            </a:r>
            <a:br>
              <a:rPr lang="en-US" dirty="0"/>
            </a:br>
            <a:r>
              <a:rPr lang="en-US" dirty="0"/>
              <a:t>Then, I applied </a:t>
            </a:r>
            <a:r>
              <a:rPr lang="en-US" b="1" dirty="0" err="1"/>
              <a:t>MinMaxScaler</a:t>
            </a:r>
            <a:r>
              <a:rPr lang="en-US" dirty="0"/>
              <a:t> to map all values to a range between 0 and 1, ensuring that all features contribute equally during training.</a:t>
            </a:r>
            <a:br>
              <a:rPr lang="en-US" dirty="0"/>
            </a:br>
            <a:r>
              <a:rPr lang="en-US" dirty="0"/>
              <a:t>This hybrid scaling approach helped stabilize the learning process and improve model performance.”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451680-4276-F648-B534-85BC310BF3C3}"/>
              </a:ext>
            </a:extLst>
          </p:cNvPr>
          <p:cNvSpPr txBox="1"/>
          <p:nvPr/>
        </p:nvSpPr>
        <p:spPr>
          <a:xfrm>
            <a:off x="1187824" y="5615498"/>
            <a:ext cx="1119691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Here, I applied a two-step normalization process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 scaler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MinMax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Scaler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5B8BB3-B639-65FE-BFF3-BEBCA0CBB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376" y="7369825"/>
            <a:ext cx="11851342" cy="523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573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D1A3480-8ED1-C8C8-5C76-86013BD60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80FE3D-B1B8-82D9-166D-6EC89874D97C}"/>
                  </a:ext>
                </a:extLst>
              </p:cNvPr>
              <p:cNvSpPr txBox="1"/>
              <p:nvPr/>
            </p:nvSpPr>
            <p:spPr>
              <a:xfrm>
                <a:off x="663388" y="328246"/>
                <a:ext cx="21587011" cy="111284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  <a:latin typeface="Algerian" panose="04020705040A02060702" pitchFamily="82" charset="0"/>
                  </a:rPr>
                  <a:t>Normalize the Data:</a:t>
                </a:r>
              </a:p>
              <a:p>
                <a:r>
                  <a:rPr lang="en-US" sz="2400" b="1" dirty="0">
                    <a:solidFill>
                      <a:srgbClr val="FF0000"/>
                    </a:solidFill>
                    <a:latin typeface="Algerian" panose="04020705040A02060702" pitchFamily="82" charset="0"/>
                  </a:rPr>
                  <a:t>             </a:t>
                </a:r>
                <a:r>
                  <a:rPr lang="en-IN" sz="1400" dirty="0"/>
                  <a:t>When you mention data normalization in your PowerPoint, you should explain both the techniques you used — Robust Normalization and Min‑Max Normalization — with clear definitions, formulas, and visuals. Here’s a professional structure you can use in your slides:</a:t>
                </a:r>
              </a:p>
              <a:p>
                <a:br>
                  <a:rPr lang="en-IN" sz="2400" dirty="0"/>
                </a:br>
                <a:endParaRPr lang="en-IN" sz="2400" dirty="0"/>
              </a:p>
              <a:p>
                <a:r>
                  <a:rPr lang="en-IN" sz="1400" dirty="0"/>
                  <a:t>Slide Title: Data Normalization Techniques</a:t>
                </a:r>
              </a:p>
              <a:p>
                <a:r>
                  <a:rPr lang="en-IN" sz="1400" dirty="0"/>
                  <a:t>Purpose:</a:t>
                </a:r>
              </a:p>
              <a:p>
                <a:r>
                  <a:rPr lang="en-IN" sz="1400" dirty="0"/>
                  <a:t>To scale different features of the dataset to a comparable range, reducing the effect of outliers and improving model performance.​</a:t>
                </a:r>
              </a:p>
              <a:p>
                <a:br>
                  <a:rPr lang="en-IN" sz="2400" dirty="0"/>
                </a:br>
                <a:endParaRPr lang="en-IN" sz="2400" dirty="0"/>
              </a:p>
              <a:p>
                <a:r>
                  <a:rPr lang="en-IN" sz="1400" dirty="0"/>
                  <a:t>Slide 1: What is Data Normalization?</a:t>
                </a:r>
              </a:p>
              <a:p>
                <a:r>
                  <a:rPr lang="en-IN" sz="1400" dirty="0"/>
                  <a:t>Definition:</a:t>
                </a:r>
                <a:br>
                  <a:rPr lang="en-IN" sz="1400" dirty="0"/>
                </a:br>
                <a:r>
                  <a:rPr lang="en-IN" sz="1400" dirty="0"/>
                  <a:t>Normalization is the process of adjusting the scale of data so that all features contribute equally to model learning and distance‑based computations.​</a:t>
                </a:r>
              </a:p>
              <a:p>
                <a:r>
                  <a:rPr lang="en-IN" sz="1400" dirty="0"/>
                  <a:t>Example Use:</a:t>
                </a:r>
                <a:br>
                  <a:rPr lang="en-IN" sz="1400" dirty="0"/>
                </a:br>
                <a:r>
                  <a:rPr lang="en-IN" sz="1400" dirty="0"/>
                  <a:t>Used before machine learning to ensure fair comparison across variables with different units.</a:t>
                </a:r>
              </a:p>
              <a:p>
                <a:r>
                  <a:rPr lang="en-IN" sz="1400" dirty="0"/>
                  <a:t>Add a short line:</a:t>
                </a:r>
              </a:p>
              <a:p>
                <a:r>
                  <a:rPr lang="en-IN" sz="1400" i="1" dirty="0"/>
                  <a:t>Applied two normalization techniques: Robust Normalization and Min‑Max Normalization.</a:t>
                </a:r>
              </a:p>
              <a:p>
                <a:br>
                  <a:rPr lang="en-IN" sz="2400" dirty="0"/>
                </a:br>
                <a:endParaRPr lang="en-IN" sz="2400" dirty="0"/>
              </a:p>
              <a:p>
                <a:r>
                  <a:rPr lang="en-IN" sz="1400" dirty="0"/>
                  <a:t>Slide 2: Min‑Max Normalization</a:t>
                </a:r>
              </a:p>
              <a:p>
                <a:r>
                  <a:rPr lang="en-IN" sz="1400" dirty="0"/>
                  <a:t>Concept:</a:t>
                </a:r>
                <a:br>
                  <a:rPr lang="en-IN" sz="1400" dirty="0"/>
                </a:br>
                <a:r>
                  <a:rPr lang="en-IN" sz="1400" dirty="0"/>
                  <a:t>Transforms data linearly into a specific range, usually.​</a:t>
                </a:r>
              </a:p>
              <a:p>
                <a:r>
                  <a:rPr lang="en-IN" sz="1400" dirty="0"/>
                  <a:t>Formula:</a:t>
                </a:r>
              </a:p>
              <a:p>
                <a:r>
                  <a:rPr lang="en-IN" sz="1400" dirty="0"/>
                  <a:t>Key Points:</a:t>
                </a:r>
              </a:p>
              <a:p>
                <a:r>
                  <a:rPr lang="en-IN" sz="1400" dirty="0"/>
                  <a:t>Sensitive to outliers.</a:t>
                </a:r>
              </a:p>
              <a:p>
                <a:r>
                  <a:rPr lang="en-IN" sz="1400" dirty="0"/>
                  <a:t>Ideal when data is bounded.</a:t>
                </a:r>
              </a:p>
              <a:p>
                <a:r>
                  <a:rPr lang="en-IN" sz="1400" dirty="0"/>
                  <a:t>Scales all values proportionally within range.</a:t>
                </a:r>
              </a:p>
              <a:p>
                <a:r>
                  <a:rPr lang="en-IN" sz="1400" dirty="0"/>
                  <a:t>Visual Suggestion:</a:t>
                </a:r>
              </a:p>
              <a:p>
                <a:r>
                  <a:rPr lang="en-IN" sz="1400" dirty="0"/>
                  <a:t>Bar chart comparing “Raw Data” and “Min‑Max Normalized Data”.</a:t>
                </a:r>
              </a:p>
              <a:p>
                <a:br>
                  <a:rPr lang="en-IN" sz="2400" dirty="0"/>
                </a:br>
                <a:endParaRPr lang="en-IN" sz="2400" dirty="0"/>
              </a:p>
              <a:p>
                <a:r>
                  <a:rPr lang="en-IN" sz="1400" dirty="0"/>
                  <a:t>Slide 3: Robust Normalization (Using Median and IQR)</a:t>
                </a:r>
              </a:p>
              <a:p>
                <a:r>
                  <a:rPr lang="en-IN" sz="1400" dirty="0"/>
                  <a:t>Concept:</a:t>
                </a:r>
                <a:br>
                  <a:rPr lang="en-IN" sz="1400" dirty="0"/>
                </a:br>
                <a:r>
                  <a:rPr lang="en-IN" sz="1400" dirty="0"/>
                  <a:t>Scales data based on the median and interquartile range (IQR), making it resistant to outliers.</a:t>
                </a:r>
              </a:p>
              <a:p>
                <a:r>
                  <a:rPr lang="en-IN" sz="1400" dirty="0"/>
                  <a:t>Formula: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ar-AE" sz="1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ar-AE" sz="14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IN" sz="1400" i="1"/>
                            <m:t>Median</m:t>
                          </m:r>
                          <m:d>
                            <m:dPr>
                              <m:ctrlPr>
                                <a:rPr lang="ar-AE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m:rPr>
                              <m:nor/>
                            </m:rPr>
                            <a:rPr lang="en-IN" sz="1400" i="1"/>
                            <m:t>IQR</m:t>
                          </m:r>
                          <m:d>
                            <m:dPr>
                              <m:ctrlPr>
                                <a:rPr lang="ar-AE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ar-AE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ar-AE" sz="2400" b="0" dirty="0"/>
              </a:p>
              <a:p>
                <a:r>
                  <a:rPr lang="en-IN" sz="1400" dirty="0"/>
                  <a:t>Key Points:</a:t>
                </a:r>
              </a:p>
              <a:p>
                <a:r>
                  <a:rPr lang="en-IN" sz="1400" dirty="0"/>
                  <a:t>Reduces influence of extreme values.</a:t>
                </a:r>
              </a:p>
              <a:p>
                <a:r>
                  <a:rPr lang="en-IN" sz="1400" dirty="0"/>
                  <a:t>Suitable for skewed financial or sensor data.</a:t>
                </a:r>
              </a:p>
              <a:p>
                <a:r>
                  <a:rPr lang="en-IN" sz="1400" dirty="0"/>
                  <a:t>Keeps central tendency focused on median.​</a:t>
                </a:r>
              </a:p>
              <a:p>
                <a:r>
                  <a:rPr lang="en-IN" sz="1400" dirty="0"/>
                  <a:t>Visual Suggestion:</a:t>
                </a:r>
              </a:p>
              <a:p>
                <a:r>
                  <a:rPr lang="en-IN" sz="1400" dirty="0"/>
                  <a:t>Boxplots showing reduction in outlier effect after normalization.</a:t>
                </a:r>
              </a:p>
              <a:p>
                <a:endParaRPr lang="en-IN" sz="2400" b="1" dirty="0">
                  <a:solidFill>
                    <a:srgbClr val="FF0000"/>
                  </a:solidFill>
                  <a:latin typeface="Algerian" panose="04020705040A02060702" pitchFamily="82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780FE3D-B1B8-82D9-166D-6EC89874D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88" y="328246"/>
                <a:ext cx="21587011" cy="11128431"/>
              </a:xfrm>
              <a:prstGeom prst="rect">
                <a:avLst/>
              </a:prstGeom>
              <a:blipFill>
                <a:blip r:embed="rId2"/>
                <a:stretch>
                  <a:fillRect l="-452" t="-4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1425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13298B3-29C0-B5AD-675C-253E8DAD6D7D}"/>
              </a:ext>
            </a:extLst>
          </p:cNvPr>
          <p:cNvSpPr/>
          <p:nvPr/>
        </p:nvSpPr>
        <p:spPr>
          <a:xfrm>
            <a:off x="4805082" y="573741"/>
            <a:ext cx="12245789" cy="138056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rgbClr val="FF0000"/>
                </a:solidFill>
                <a:latin typeface="Algerian" panose="04020705040A02060702" pitchFamily="82" charset="0"/>
              </a:rPr>
              <a:t>Exploratory Data Analysis </a:t>
            </a:r>
            <a:endParaRPr lang="en-IN" sz="6000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49782C-1617-165F-8EEC-C15F6A995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90509"/>
            <a:ext cx="9520518" cy="44869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2B6982-41B2-6158-5293-A900B25E2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7087" y="2954580"/>
            <a:ext cx="8668960" cy="4222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63FAF5-7BC7-79DB-BAB3-8E2171A760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306" y="8104966"/>
            <a:ext cx="7046259" cy="44106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652ED5-38C9-9B87-FEEE-A1FBFAF2A23F}"/>
              </a:ext>
            </a:extLst>
          </p:cNvPr>
          <p:cNvSpPr txBox="1"/>
          <p:nvPr/>
        </p:nvSpPr>
        <p:spPr>
          <a:xfrm>
            <a:off x="197224" y="1954306"/>
            <a:ext cx="8668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 AND CLOSE Price :</a:t>
            </a:r>
            <a:endParaRPr lang="en-IN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9A96F4-3710-67F6-3BB9-708A9967C1BF}"/>
              </a:ext>
            </a:extLst>
          </p:cNvPr>
          <p:cNvSpPr txBox="1"/>
          <p:nvPr/>
        </p:nvSpPr>
        <p:spPr>
          <a:xfrm>
            <a:off x="12604376" y="2308249"/>
            <a:ext cx="8211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Close Price Distribution:</a:t>
            </a:r>
            <a:endParaRPr lang="en-IN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65107F-46C6-E66D-07B4-DE890913B70F}"/>
              </a:ext>
            </a:extLst>
          </p:cNvPr>
          <p:cNvSpPr txBox="1"/>
          <p:nvPr/>
        </p:nvSpPr>
        <p:spPr>
          <a:xfrm>
            <a:off x="430306" y="7458635"/>
            <a:ext cx="6364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Algerian" panose="04020705040A02060702" pitchFamily="82" charset="0"/>
              </a:rPr>
              <a:t>Correlation Plot:</a:t>
            </a:r>
            <a:endParaRPr lang="en-IN" sz="3600" b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B44B2D-BDDF-29F9-AE42-7431012CDB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04376" y="8353131"/>
            <a:ext cx="8707065" cy="38772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4B0E50-5076-5F11-DBAE-3357DE187268}"/>
              </a:ext>
            </a:extLst>
          </p:cNvPr>
          <p:cNvSpPr txBox="1"/>
          <p:nvPr/>
        </p:nvSpPr>
        <p:spPr>
          <a:xfrm>
            <a:off x="12460941" y="7371429"/>
            <a:ext cx="9179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Training and validation :</a:t>
            </a:r>
            <a:endParaRPr lang="en-IN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084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38998-FCEF-7281-81A9-1CBD2D784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28C78C1-686E-6887-0889-7FAAA6B4FDD2}"/>
              </a:ext>
            </a:extLst>
          </p:cNvPr>
          <p:cNvSpPr/>
          <p:nvPr/>
        </p:nvSpPr>
        <p:spPr>
          <a:xfrm>
            <a:off x="5916706" y="502024"/>
            <a:ext cx="10399059" cy="105783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Statistical model  </a:t>
            </a:r>
            <a:endParaRPr lang="en-IN" sz="8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B2EDB3-9741-FE18-8DCB-76766A9531F9}"/>
              </a:ext>
            </a:extLst>
          </p:cNvPr>
          <p:cNvSpPr txBox="1"/>
          <p:nvPr/>
        </p:nvSpPr>
        <p:spPr>
          <a:xfrm>
            <a:off x="609600" y="2205318"/>
            <a:ext cx="5307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Single Exponential Smoothing: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1CEB99-42C4-1781-2EA4-878335850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288725"/>
            <a:ext cx="5091953" cy="30112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5C8097-1386-A93C-DBF3-B7F170FDC71D}"/>
              </a:ext>
            </a:extLst>
          </p:cNvPr>
          <p:cNvSpPr txBox="1"/>
          <p:nvPr/>
        </p:nvSpPr>
        <p:spPr>
          <a:xfrm>
            <a:off x="7593106" y="2364108"/>
            <a:ext cx="5307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Double Exponential Smoothing: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85C8BF-CDBD-5931-1CCA-BA0534C63215}"/>
              </a:ext>
            </a:extLst>
          </p:cNvPr>
          <p:cNvSpPr txBox="1"/>
          <p:nvPr/>
        </p:nvSpPr>
        <p:spPr>
          <a:xfrm>
            <a:off x="16082682" y="2365395"/>
            <a:ext cx="5307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Triple Exponential Smoothing:</a:t>
            </a:r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B08848-AFAE-E6AA-1AD8-A5AA3398F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408" y="3287438"/>
            <a:ext cx="5091953" cy="30112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EAB75A-4C67-3FA0-BFC4-4BB37190D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0831" y="3287438"/>
            <a:ext cx="5307105" cy="27115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0555CA-5C4C-6847-8690-B4107590B6DB}"/>
              </a:ext>
            </a:extLst>
          </p:cNvPr>
          <p:cNvSpPr txBox="1"/>
          <p:nvPr/>
        </p:nvSpPr>
        <p:spPr>
          <a:xfrm>
            <a:off x="412376" y="6615953"/>
            <a:ext cx="17427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this result I choose  Triple Exponential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Smoothing.Because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less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Theilu’s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E3AF9F-58EC-8706-0847-6695683A33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7118" y="7433852"/>
            <a:ext cx="11088647" cy="516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775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1B8C4-70E2-539E-E551-540731C3C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5B3E37E-0708-9AE4-F31F-844201426E94}"/>
              </a:ext>
            </a:extLst>
          </p:cNvPr>
          <p:cNvGrpSpPr/>
          <p:nvPr/>
        </p:nvGrpSpPr>
        <p:grpSpPr>
          <a:xfrm>
            <a:off x="758952" y="0"/>
            <a:ext cx="18708624" cy="12033504"/>
            <a:chOff x="1636776" y="201168"/>
            <a:chExt cx="18708624" cy="1203350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1E115D0-508F-CB1D-54BA-8C363E524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6776" y="201168"/>
              <a:ext cx="18708624" cy="12033504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9FE1545-0CD1-61DD-79A1-273B411CD9A3}"/>
                </a:ext>
              </a:extLst>
            </p:cNvPr>
            <p:cNvSpPr/>
            <p:nvPr/>
          </p:nvSpPr>
          <p:spPr>
            <a:xfrm>
              <a:off x="12864148" y="6181344"/>
              <a:ext cx="900620" cy="1426464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Conv</a:t>
              </a:r>
            </a:p>
            <a:p>
              <a:pPr algn="ctr"/>
              <a:r>
                <a:rPr lang="en-US" sz="2400" b="1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Lstm</a:t>
              </a:r>
              <a:endParaRPr lang="en-I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84D17D-AC1E-8A24-41F6-A0542DA61603}"/>
                </a:ext>
              </a:extLst>
            </p:cNvPr>
            <p:cNvSpPr/>
            <p:nvPr/>
          </p:nvSpPr>
          <p:spPr>
            <a:xfrm>
              <a:off x="9272016" y="6163056"/>
              <a:ext cx="932688" cy="1426464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Conv</a:t>
              </a:r>
            </a:p>
            <a:p>
              <a:pPr algn="ctr"/>
              <a:r>
                <a:rPr lang="en-US" sz="2400" b="1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Lstm</a:t>
              </a:r>
              <a:endParaRPr lang="en-I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E872C45-9B84-202E-6B0D-7BD30649339A}"/>
                </a:ext>
              </a:extLst>
            </p:cNvPr>
            <p:cNvSpPr/>
            <p:nvPr/>
          </p:nvSpPr>
          <p:spPr>
            <a:xfrm>
              <a:off x="7792212" y="6181344"/>
              <a:ext cx="961644" cy="1426464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Conv</a:t>
              </a:r>
            </a:p>
            <a:p>
              <a:pPr algn="ctr"/>
              <a:r>
                <a:rPr lang="en-US" sz="2400" b="1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Lstm</a:t>
              </a:r>
              <a:endParaRPr lang="en-I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784E9F3-7983-E526-7EEF-CBBADD22B5C7}"/>
                </a:ext>
              </a:extLst>
            </p:cNvPr>
            <p:cNvSpPr/>
            <p:nvPr/>
          </p:nvSpPr>
          <p:spPr>
            <a:xfrm>
              <a:off x="10645076" y="6217920"/>
              <a:ext cx="961644" cy="1426464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Conv</a:t>
              </a:r>
            </a:p>
            <a:p>
              <a:pPr algn="ctr"/>
              <a:r>
                <a:rPr lang="en-US" sz="2400" b="1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Lstm</a:t>
              </a:r>
              <a:endParaRPr lang="en-I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5F8C65D-8ED2-ACE5-B0A1-BC1F5BCA0B92}"/>
                </a:ext>
              </a:extLst>
            </p:cNvPr>
            <p:cNvSpPr/>
            <p:nvPr/>
          </p:nvSpPr>
          <p:spPr>
            <a:xfrm>
              <a:off x="14266164" y="6217920"/>
              <a:ext cx="961644" cy="1426464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Conv</a:t>
              </a:r>
            </a:p>
            <a:p>
              <a:pPr algn="ctr"/>
              <a:r>
                <a:rPr lang="en-US" sz="2400" b="1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Lstm</a:t>
              </a:r>
              <a:endParaRPr lang="en-I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0920A8-6100-44DD-9344-9714B0B77F2C}"/>
                </a:ext>
              </a:extLst>
            </p:cNvPr>
            <p:cNvSpPr/>
            <p:nvPr/>
          </p:nvSpPr>
          <p:spPr>
            <a:xfrm>
              <a:off x="15505176" y="6217920"/>
              <a:ext cx="961644" cy="1426464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Conv</a:t>
              </a:r>
            </a:p>
            <a:p>
              <a:pPr algn="ctr"/>
              <a:r>
                <a:rPr lang="en-US" sz="2400" b="1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Lstm</a:t>
              </a:r>
              <a:endParaRPr lang="en-I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5BB9D3-2309-A0EB-288E-13D78F854951}"/>
                </a:ext>
              </a:extLst>
            </p:cNvPr>
            <p:cNvSpPr/>
            <p:nvPr/>
          </p:nvSpPr>
          <p:spPr>
            <a:xfrm>
              <a:off x="6382512" y="6163056"/>
              <a:ext cx="954024" cy="1426464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Conv</a:t>
              </a:r>
            </a:p>
            <a:p>
              <a:pPr algn="ctr"/>
              <a:r>
                <a:rPr lang="en-US" sz="2400" b="1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Lstm</a:t>
              </a:r>
              <a:endParaRPr lang="en-IN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D182680-A154-05AE-0A80-351C0088AE60}"/>
                </a:ext>
              </a:extLst>
            </p:cNvPr>
            <p:cNvSpPr/>
            <p:nvPr/>
          </p:nvSpPr>
          <p:spPr>
            <a:xfrm>
              <a:off x="16817340" y="6217920"/>
              <a:ext cx="1024128" cy="1426464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Conv</a:t>
              </a:r>
            </a:p>
            <a:p>
              <a:pPr algn="ctr"/>
              <a:r>
                <a:rPr lang="en-US" sz="2800" b="1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Lstm</a:t>
              </a:r>
              <a:endParaRPr lang="en-I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8285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D2F7CC0-3798-DC0A-EF82-9BDC0342C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649907" cy="706853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D4FB54-EBE6-85C3-D968-47FD73871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9907" y="0"/>
            <a:ext cx="13749718" cy="70685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8FBD9E9-3CD8-FA0F-BE88-4C2C841F8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666143"/>
            <a:ext cx="7573432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095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4F86D-B637-7FA9-0C4B-18C432D5B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8331A0-B752-0A82-DBE0-2B4AB07B7F9E}"/>
              </a:ext>
            </a:extLst>
          </p:cNvPr>
          <p:cNvSpPr txBox="1"/>
          <p:nvPr/>
        </p:nvSpPr>
        <p:spPr>
          <a:xfrm>
            <a:off x="2208212" y="349496"/>
            <a:ext cx="179832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and Problem Statement </a:t>
            </a:r>
            <a:endParaRPr lang="en-IN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2D4886-D6CD-E1B8-EAEB-60224D56A957}"/>
              </a:ext>
            </a:extLst>
          </p:cNvPr>
          <p:cNvSpPr txBox="1"/>
          <p:nvPr/>
        </p:nvSpPr>
        <p:spPr>
          <a:xfrm>
            <a:off x="1170432" y="2823710"/>
            <a:ext cx="209397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Single-model forecasting methods often fail to capture the full dynamics of stock prices</a:t>
            </a:r>
          </a:p>
        </p:txBody>
      </p:sp>
    </p:spTree>
    <p:extLst>
      <p:ext uri="{BB962C8B-B14F-4D97-AF65-F5344CB8AC3E}">
        <p14:creationId xmlns:p14="http://schemas.microsoft.com/office/powerpoint/2010/main" val="25368006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F45CFF7-E80E-096E-448E-24C7872FF714}"/>
              </a:ext>
            </a:extLst>
          </p:cNvPr>
          <p:cNvSpPr txBox="1"/>
          <p:nvPr/>
        </p:nvSpPr>
        <p:spPr>
          <a:xfrm>
            <a:off x="5669280" y="-36576"/>
            <a:ext cx="104241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Novelty </a:t>
            </a:r>
            <a:endParaRPr lang="en-IN" sz="9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E7FBED4-E5E3-08A6-2989-054F802AFAC9}"/>
              </a:ext>
            </a:extLst>
          </p:cNvPr>
          <p:cNvSpPr/>
          <p:nvPr/>
        </p:nvSpPr>
        <p:spPr>
          <a:xfrm>
            <a:off x="0" y="1277052"/>
            <a:ext cx="4901184" cy="15696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CNN_LSTM</a:t>
            </a:r>
            <a:endParaRPr lang="en-IN" sz="4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5CF7AB-249A-D2AE-4673-8422AFA4D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36" y="3895950"/>
            <a:ext cx="9097320" cy="55406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177824-6C87-2D17-FEB9-C82791C68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8998" y="1590060"/>
            <a:ext cx="8571360" cy="941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4969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6868024D-B079-B8B5-D920-FF05A1FDF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256" y="2103120"/>
            <a:ext cx="11855112" cy="1031398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98E72FE-C37B-C054-68A4-F710A24249A9}"/>
              </a:ext>
            </a:extLst>
          </p:cNvPr>
          <p:cNvSpPr/>
          <p:nvPr/>
        </p:nvSpPr>
        <p:spPr>
          <a:xfrm>
            <a:off x="8449056" y="347472"/>
            <a:ext cx="7662672" cy="138988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CONVLSTM ARCHITECTURE </a:t>
            </a:r>
            <a:endParaRPr lang="en-IN" sz="4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646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F7C68E-123A-D39D-1D90-95D2A4C39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564170" cy="56395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6BB2E9-FC40-ED97-2EA9-A01E92B75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4170" y="0"/>
            <a:ext cx="8526065" cy="56395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C30428-DCDB-1480-54D3-98FEAF989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07662"/>
            <a:ext cx="9272016" cy="69923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3BD434-CCCF-8523-815C-2A657F4958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2016" y="5639586"/>
            <a:ext cx="7856324" cy="696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633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5D136F-4AA1-2114-000E-1B6524164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842" y="2267712"/>
            <a:ext cx="12367685" cy="86868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E64227D1-1F5C-A6AB-E54C-FAE2A93FBD2A}"/>
              </a:ext>
            </a:extLst>
          </p:cNvPr>
          <p:cNvSpPr/>
          <p:nvPr/>
        </p:nvSpPr>
        <p:spPr>
          <a:xfrm>
            <a:off x="8876325" y="603504"/>
            <a:ext cx="5760720" cy="149961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Model Parameters </a:t>
            </a:r>
            <a:endParaRPr lang="en-IN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3E8566-4CDF-D881-35DA-9557BD566664}"/>
              </a:ext>
            </a:extLst>
          </p:cNvPr>
          <p:cNvSpPr txBox="1"/>
          <p:nvPr/>
        </p:nvSpPr>
        <p:spPr>
          <a:xfrm>
            <a:off x="0" y="10844784"/>
            <a:ext cx="103875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FF0000"/>
                </a:solidFill>
              </a:rPr>
              <a:t>Total params: </a:t>
            </a:r>
            <a:r>
              <a:rPr lang="en-IN" sz="3200" b="1" dirty="0"/>
              <a:t>21,155 </a:t>
            </a:r>
          </a:p>
          <a:p>
            <a:r>
              <a:rPr lang="en-IN" sz="3200" b="1" dirty="0">
                <a:solidFill>
                  <a:srgbClr val="FF0000"/>
                </a:solidFill>
              </a:rPr>
              <a:t> Trainable params: </a:t>
            </a:r>
            <a:r>
              <a:rPr lang="en-IN" sz="3200" b="1" dirty="0"/>
              <a:t>21,155 </a:t>
            </a:r>
          </a:p>
          <a:p>
            <a:r>
              <a:rPr lang="en-IN" sz="3200" b="1" dirty="0">
                <a:solidFill>
                  <a:srgbClr val="FF0000"/>
                </a:solidFill>
              </a:rPr>
              <a:t> Non-trainable params: </a:t>
            </a:r>
            <a:r>
              <a:rPr lang="en-IN" sz="3200" b="1" dirty="0"/>
              <a:t>0 </a:t>
            </a:r>
          </a:p>
        </p:txBody>
      </p:sp>
    </p:spTree>
    <p:extLst>
      <p:ext uri="{BB962C8B-B14F-4D97-AF65-F5344CB8AC3E}">
        <p14:creationId xmlns:p14="http://schemas.microsoft.com/office/powerpoint/2010/main" val="12821343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3B9E45A-2AF6-4F17-83B1-9105B3115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40368"/>
            <a:ext cx="8467725" cy="433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B4E5C0C-DE5A-2AC0-21CC-DF182F855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881" y="2440368"/>
            <a:ext cx="9092692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734BED2-91A3-EB4D-1CAF-2A2F0D3F1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246" y="7406640"/>
            <a:ext cx="10608818" cy="4840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B1AF0ED-757A-11CC-DE06-A0FB817D7414}"/>
              </a:ext>
            </a:extLst>
          </p:cNvPr>
          <p:cNvSpPr/>
          <p:nvPr/>
        </p:nvSpPr>
        <p:spPr>
          <a:xfrm>
            <a:off x="7845552" y="108712"/>
            <a:ext cx="5413248" cy="15910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  <a:endParaRPr lang="en-IN" sz="7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B1F606-1211-2E56-DDFB-3F821A98769A}"/>
              </a:ext>
            </a:extLst>
          </p:cNvPr>
          <p:cNvSpPr txBox="1"/>
          <p:nvPr/>
        </p:nvSpPr>
        <p:spPr>
          <a:xfrm>
            <a:off x="128016" y="1517904"/>
            <a:ext cx="83397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Training  &amp; Validation plot</a:t>
            </a:r>
            <a:endParaRPr lang="en-IN" sz="44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3FC8D-0F33-9E0B-A95F-3ED27DBBBFF3}"/>
              </a:ext>
            </a:extLst>
          </p:cNvPr>
          <p:cNvSpPr txBox="1"/>
          <p:nvPr/>
        </p:nvSpPr>
        <p:spPr>
          <a:xfrm>
            <a:off x="12124944" y="1793021"/>
            <a:ext cx="6931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Actual Vs Predict Plot Training </a:t>
            </a:r>
            <a:endParaRPr lang="en-IN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150D4F-3D1E-9E2A-2A66-C5C889EA7044}"/>
              </a:ext>
            </a:extLst>
          </p:cNvPr>
          <p:cNvSpPr txBox="1"/>
          <p:nvPr/>
        </p:nvSpPr>
        <p:spPr>
          <a:xfrm>
            <a:off x="8467725" y="6606640"/>
            <a:ext cx="6931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Actual Vs Predict Plot Validation  </a:t>
            </a:r>
            <a:endParaRPr lang="en-IN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02046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F85411-239A-202D-1541-DA31C45CC134}"/>
              </a:ext>
            </a:extLst>
          </p:cNvPr>
          <p:cNvSpPr txBox="1"/>
          <p:nvPr/>
        </p:nvSpPr>
        <p:spPr>
          <a:xfrm>
            <a:off x="1028700" y="2079028"/>
            <a:ext cx="11201400" cy="9941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i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TRAIN Metrics:</a:t>
            </a:r>
          </a:p>
          <a:p>
            <a:r>
              <a:rPr lang="en-US" sz="4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MSE</a:t>
            </a:r>
            <a:r>
              <a:rPr lang="en-US" sz="4000" b="0" i="0" dirty="0">
                <a:effectLst/>
                <a:latin typeface="Courier New" panose="02070309020205020404" pitchFamily="49" charset="0"/>
              </a:rPr>
              <a:t> : 0.923624 </a:t>
            </a:r>
          </a:p>
          <a:p>
            <a:r>
              <a:rPr lang="en-US" sz="4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MAE</a:t>
            </a:r>
            <a:r>
              <a:rPr lang="en-US" sz="4000" b="0" i="0" dirty="0">
                <a:effectLst/>
                <a:latin typeface="Courier New" panose="02070309020205020404" pitchFamily="49" charset="0"/>
              </a:rPr>
              <a:t> : 0.407312 </a:t>
            </a:r>
          </a:p>
          <a:p>
            <a:r>
              <a:rPr lang="en-US" sz="4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RMSE</a:t>
            </a:r>
            <a:r>
              <a:rPr lang="en-US" sz="4000" b="0" i="0" dirty="0">
                <a:effectLst/>
                <a:latin typeface="Courier New" panose="02070309020205020404" pitchFamily="49" charset="0"/>
              </a:rPr>
              <a:t> : 0.961054 </a:t>
            </a:r>
          </a:p>
          <a:p>
            <a:r>
              <a:rPr lang="en-US" sz="4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R²</a:t>
            </a:r>
            <a:r>
              <a:rPr lang="en-US" sz="4000" b="0" i="0" dirty="0">
                <a:effectLst/>
                <a:latin typeface="Courier New" panose="02070309020205020404" pitchFamily="49" charset="0"/>
              </a:rPr>
              <a:t> : 0.999445</a:t>
            </a:r>
          </a:p>
          <a:p>
            <a:r>
              <a:rPr lang="en-US" sz="4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Adj R²</a:t>
            </a:r>
            <a:r>
              <a:rPr lang="en-US" sz="4000" b="0" i="0" dirty="0">
                <a:effectLst/>
                <a:latin typeface="Courier New" panose="02070309020205020404" pitchFamily="49" charset="0"/>
              </a:rPr>
              <a:t>: 0.999445 </a:t>
            </a:r>
          </a:p>
          <a:p>
            <a:r>
              <a:rPr lang="en-US" sz="4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Directional Accuracy (%):</a:t>
            </a:r>
            <a:r>
              <a:rPr lang="en-US" sz="4000" b="0" i="0" dirty="0">
                <a:effectLst/>
                <a:latin typeface="Courier New" panose="02070309020205020404" pitchFamily="49" charset="0"/>
              </a:rPr>
              <a:t> 48.07 </a:t>
            </a:r>
          </a:p>
          <a:p>
            <a:r>
              <a:rPr lang="en-US" sz="4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Theil's U1: </a:t>
            </a:r>
            <a:r>
              <a:rPr lang="en-US" sz="4000" b="0" i="0" dirty="0">
                <a:effectLst/>
                <a:latin typeface="Courier New" panose="02070309020205020404" pitchFamily="49" charset="0"/>
              </a:rPr>
              <a:t>0.009343 </a:t>
            </a:r>
          </a:p>
          <a:p>
            <a:r>
              <a:rPr lang="en-US" sz="4000" b="1" i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VALIDATION Metrics:</a:t>
            </a:r>
          </a:p>
          <a:p>
            <a:r>
              <a:rPr lang="en-US" sz="4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MSE : </a:t>
            </a:r>
            <a:r>
              <a:rPr lang="en-US" sz="4000" b="0" i="0" dirty="0">
                <a:effectLst/>
                <a:latin typeface="Courier New" panose="02070309020205020404" pitchFamily="49" charset="0"/>
              </a:rPr>
              <a:t>3.150625 </a:t>
            </a:r>
          </a:p>
          <a:p>
            <a:r>
              <a:rPr lang="en-US" sz="4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MAE : </a:t>
            </a:r>
            <a:r>
              <a:rPr lang="en-US" sz="4000" b="0" i="0" dirty="0">
                <a:effectLst/>
                <a:latin typeface="Courier New" panose="02070309020205020404" pitchFamily="49" charset="0"/>
              </a:rPr>
              <a:t>1.129541 </a:t>
            </a:r>
          </a:p>
          <a:p>
            <a:r>
              <a:rPr lang="en-US" sz="4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RMSE : </a:t>
            </a:r>
            <a:r>
              <a:rPr lang="en-US" sz="4000" b="0" i="0" dirty="0">
                <a:effectLst/>
                <a:latin typeface="Courier New" panose="02070309020205020404" pitchFamily="49" charset="0"/>
              </a:rPr>
              <a:t>1.775000 </a:t>
            </a:r>
          </a:p>
          <a:p>
            <a:r>
              <a:rPr lang="en-US" sz="4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R² : </a:t>
            </a:r>
            <a:r>
              <a:rPr lang="en-US" sz="4000" b="0" i="0" dirty="0">
                <a:effectLst/>
                <a:latin typeface="Courier New" panose="02070309020205020404" pitchFamily="49" charset="0"/>
              </a:rPr>
              <a:t>0.998631 </a:t>
            </a:r>
          </a:p>
          <a:p>
            <a:r>
              <a:rPr lang="en-US" sz="4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Adj R²: </a:t>
            </a:r>
            <a:r>
              <a:rPr lang="en-US" sz="4000" b="0" i="0" dirty="0">
                <a:effectLst/>
                <a:latin typeface="Courier New" panose="02070309020205020404" pitchFamily="49" charset="0"/>
              </a:rPr>
              <a:t>0.998628 </a:t>
            </a:r>
          </a:p>
          <a:p>
            <a:r>
              <a:rPr lang="en-US" sz="4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Directional Accuracy (%): </a:t>
            </a:r>
            <a:r>
              <a:rPr lang="en-US" sz="4000" b="0" i="0" dirty="0">
                <a:effectLst/>
                <a:latin typeface="Courier New" panose="02070309020205020404" pitchFamily="49" charset="0"/>
              </a:rPr>
              <a:t>50.60 </a:t>
            </a:r>
          </a:p>
          <a:p>
            <a:r>
              <a:rPr lang="en-US" sz="4000" b="1" i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Theil's U1: </a:t>
            </a:r>
            <a:r>
              <a:rPr lang="en-US" sz="4000" b="0" i="0" dirty="0">
                <a:effectLst/>
                <a:latin typeface="Courier New" panose="02070309020205020404" pitchFamily="49" charset="0"/>
              </a:rPr>
              <a:t>0.008350</a:t>
            </a:r>
            <a:endParaRPr lang="en-IN" sz="40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44174CF-530D-A4B8-52AA-646AA6720625}"/>
              </a:ext>
            </a:extLst>
          </p:cNvPr>
          <p:cNvSpPr/>
          <p:nvPr/>
        </p:nvSpPr>
        <p:spPr>
          <a:xfrm>
            <a:off x="8741664" y="530352"/>
            <a:ext cx="6016752" cy="154867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Model Evaluation</a:t>
            </a:r>
            <a:endParaRPr lang="en-IN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7851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2B07A-105E-1317-1345-E820C03AC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391364E-7AAF-E800-140E-F6A128613B12}"/>
              </a:ext>
            </a:extLst>
          </p:cNvPr>
          <p:cNvSpPr/>
          <p:nvPr/>
        </p:nvSpPr>
        <p:spPr>
          <a:xfrm>
            <a:off x="8211312" y="457200"/>
            <a:ext cx="5632704" cy="157276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</a:t>
            </a:r>
            <a:r>
              <a:rPr lang="en-US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Comparision</a:t>
            </a: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IN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DE33484-0CFB-389E-7914-E03DECADD6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595866"/>
              </p:ext>
            </p:extLst>
          </p:nvPr>
        </p:nvGraphicFramePr>
        <p:xfrm>
          <a:off x="-1" y="3322170"/>
          <a:ext cx="22399622" cy="5630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9946">
                  <a:extLst>
                    <a:ext uri="{9D8B030D-6E8A-4147-A177-3AD203B41FA5}">
                      <a16:colId xmlns:a16="http://schemas.microsoft.com/office/drawing/2014/main" val="2477375375"/>
                    </a:ext>
                  </a:extLst>
                </a:gridCol>
                <a:gridCol w="3199946">
                  <a:extLst>
                    <a:ext uri="{9D8B030D-6E8A-4147-A177-3AD203B41FA5}">
                      <a16:colId xmlns:a16="http://schemas.microsoft.com/office/drawing/2014/main" val="2481228131"/>
                    </a:ext>
                  </a:extLst>
                </a:gridCol>
                <a:gridCol w="3199946">
                  <a:extLst>
                    <a:ext uri="{9D8B030D-6E8A-4147-A177-3AD203B41FA5}">
                      <a16:colId xmlns:a16="http://schemas.microsoft.com/office/drawing/2014/main" val="1900923686"/>
                    </a:ext>
                  </a:extLst>
                </a:gridCol>
                <a:gridCol w="3199946">
                  <a:extLst>
                    <a:ext uri="{9D8B030D-6E8A-4147-A177-3AD203B41FA5}">
                      <a16:colId xmlns:a16="http://schemas.microsoft.com/office/drawing/2014/main" val="1908284214"/>
                    </a:ext>
                  </a:extLst>
                </a:gridCol>
                <a:gridCol w="3199946">
                  <a:extLst>
                    <a:ext uri="{9D8B030D-6E8A-4147-A177-3AD203B41FA5}">
                      <a16:colId xmlns:a16="http://schemas.microsoft.com/office/drawing/2014/main" val="708903536"/>
                    </a:ext>
                  </a:extLst>
                </a:gridCol>
                <a:gridCol w="3199946">
                  <a:extLst>
                    <a:ext uri="{9D8B030D-6E8A-4147-A177-3AD203B41FA5}">
                      <a16:colId xmlns:a16="http://schemas.microsoft.com/office/drawing/2014/main" val="1892595931"/>
                    </a:ext>
                  </a:extLst>
                </a:gridCol>
                <a:gridCol w="3199946">
                  <a:extLst>
                    <a:ext uri="{9D8B030D-6E8A-4147-A177-3AD203B41FA5}">
                      <a16:colId xmlns:a16="http://schemas.microsoft.com/office/drawing/2014/main" val="212594162"/>
                    </a:ext>
                  </a:extLst>
                </a:gridCol>
              </a:tblGrid>
              <a:tr h="906297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MSE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 SQUARE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ADJ R SQUARE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THEILU’S U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383609"/>
                  </a:ext>
                </a:extLst>
              </a:tr>
              <a:tr h="906297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BI LSTM</a:t>
                      </a:r>
                      <a:endParaRPr lang="en-I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3.528771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1.181292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1.878502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0.998466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0.998460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0.008835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481533"/>
                  </a:ext>
                </a:extLst>
              </a:tr>
              <a:tr h="906297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ED BI LSTM </a:t>
                      </a:r>
                      <a:endParaRPr lang="en-I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3.814161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1.238168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1.952988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0.998342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0.998336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0.009200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231405"/>
                  </a:ext>
                </a:extLst>
              </a:tr>
              <a:tr h="906297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BI GRU </a:t>
                      </a:r>
                      <a:endParaRPr lang="en-I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3.660722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1.218110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1.913301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0.998409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0.998403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0.009007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93722"/>
                  </a:ext>
                </a:extLst>
              </a:tr>
              <a:tr h="906297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TES_ED_CONVLSTM_BO</a:t>
                      </a:r>
                      <a:endParaRPr lang="en-I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3.189608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1.138267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1.1785947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0.998614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0.998611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0.008404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958882"/>
                  </a:ext>
                </a:extLst>
              </a:tr>
              <a:tr h="906297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HYBRID MODEL </a:t>
                      </a:r>
                      <a:endParaRPr lang="en-IN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3.150625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1.129541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1.775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0.998631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0.998628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0.008350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346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64733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brushstrokes with white text">
            <a:extLst>
              <a:ext uri="{FF2B5EF4-FFF2-40B4-BE49-F238E27FC236}">
                <a16:creationId xmlns:a16="http://schemas.microsoft.com/office/drawing/2014/main" id="{37A0B443-952D-A01A-3E8C-B7E66DDA9A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39696" y="1847088"/>
            <a:ext cx="16422624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40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11DBE-72A2-C546-2766-8784ED7F7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E9823C-CAF7-EAE3-EB2B-B4B8617CABEE}"/>
              </a:ext>
            </a:extLst>
          </p:cNvPr>
          <p:cNvSpPr txBox="1"/>
          <p:nvPr/>
        </p:nvSpPr>
        <p:spPr>
          <a:xfrm>
            <a:off x="2208212" y="349496"/>
            <a:ext cx="179832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and Problem Statement </a:t>
            </a:r>
            <a:endParaRPr lang="en-IN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47FF45-2322-9819-0739-551A2EA53E47}"/>
              </a:ext>
            </a:extLst>
          </p:cNvPr>
          <p:cNvSpPr txBox="1"/>
          <p:nvPr/>
        </p:nvSpPr>
        <p:spPr>
          <a:xfrm>
            <a:off x="1170432" y="2823710"/>
            <a:ext cx="2093976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Single-model forecasting methods often fail to capture the full dynamics of stock prices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6000" dirty="0"/>
              <a:t>Traditional models struggle with nonlinearities.</a:t>
            </a:r>
          </a:p>
        </p:txBody>
      </p:sp>
    </p:spTree>
    <p:extLst>
      <p:ext uri="{BB962C8B-B14F-4D97-AF65-F5344CB8AC3E}">
        <p14:creationId xmlns:p14="http://schemas.microsoft.com/office/powerpoint/2010/main" val="3280548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ACD46-1D84-A594-456B-68B5A5491A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302854-73B7-8633-DD7C-253E8D8605BC}"/>
              </a:ext>
            </a:extLst>
          </p:cNvPr>
          <p:cNvSpPr txBox="1"/>
          <p:nvPr/>
        </p:nvSpPr>
        <p:spPr>
          <a:xfrm>
            <a:off x="2208212" y="349496"/>
            <a:ext cx="179832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and Problem Statement </a:t>
            </a:r>
            <a:endParaRPr lang="en-IN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AE82A0-FFE7-AD17-B9D0-33511601058E}"/>
              </a:ext>
            </a:extLst>
          </p:cNvPr>
          <p:cNvSpPr txBox="1"/>
          <p:nvPr/>
        </p:nvSpPr>
        <p:spPr>
          <a:xfrm>
            <a:off x="1170432" y="2823710"/>
            <a:ext cx="2093976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Single-model forecasting methods often fail to capture the full dynamics of stock prices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6000" dirty="0"/>
              <a:t>Traditional models struggle with nonlinearities.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6000" dirty="0"/>
              <a:t>Deep learning models require large data and may overfit</a:t>
            </a:r>
          </a:p>
        </p:txBody>
      </p:sp>
    </p:spTree>
    <p:extLst>
      <p:ext uri="{BB962C8B-B14F-4D97-AF65-F5344CB8AC3E}">
        <p14:creationId xmlns:p14="http://schemas.microsoft.com/office/powerpoint/2010/main" val="497016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8D1A3-EE63-E8DA-AACC-1171F36A9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E7CC31-472A-955D-C22B-FC7DE6903661}"/>
              </a:ext>
            </a:extLst>
          </p:cNvPr>
          <p:cNvSpPr txBox="1"/>
          <p:nvPr/>
        </p:nvSpPr>
        <p:spPr>
          <a:xfrm>
            <a:off x="2208212" y="349496"/>
            <a:ext cx="179832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and Problem Statement </a:t>
            </a:r>
            <a:endParaRPr lang="en-IN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176A2E-6A02-B079-56F8-9A55120A87B3}"/>
              </a:ext>
            </a:extLst>
          </p:cNvPr>
          <p:cNvSpPr txBox="1"/>
          <p:nvPr/>
        </p:nvSpPr>
        <p:spPr>
          <a:xfrm>
            <a:off x="1170432" y="2823710"/>
            <a:ext cx="209397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Single-model forecasting methods often fail to capture the full dynamics of stock prices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6000" dirty="0"/>
              <a:t>Traditional models struggle with nonlinearities.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6000" dirty="0"/>
              <a:t>Deep learning models require large data and may overfit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6000" dirty="0"/>
              <a:t>Need a hybrid framework that integrates both for improved accuracy</a:t>
            </a:r>
            <a:endParaRPr lang="en-IN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343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BDC00-04DC-90EB-0B11-187903E0E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5483B1-392D-C8C6-CE0E-17FCD7B954D0}"/>
              </a:ext>
            </a:extLst>
          </p:cNvPr>
          <p:cNvSpPr txBox="1"/>
          <p:nvPr/>
        </p:nvSpPr>
        <p:spPr>
          <a:xfrm>
            <a:off x="2208212" y="349496"/>
            <a:ext cx="179832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8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and Problem Statement </a:t>
            </a:r>
            <a:endParaRPr lang="en-IN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E0C472-5BC5-39D3-192A-162A36FA6579}"/>
              </a:ext>
            </a:extLst>
          </p:cNvPr>
          <p:cNvSpPr txBox="1"/>
          <p:nvPr/>
        </p:nvSpPr>
        <p:spPr>
          <a:xfrm>
            <a:off x="1170432" y="2823710"/>
            <a:ext cx="209397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Single-model forecasting methods often fail to capture the full dynamics of stock prices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6000" dirty="0"/>
              <a:t>Traditional models struggle with nonlinearities.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6000" dirty="0"/>
              <a:t>Deep learning models require large data and may overfit</a:t>
            </a:r>
          </a:p>
          <a:p>
            <a:pPr marL="571500" indent="-571500">
              <a:buFont typeface="Wingdings" panose="05000000000000000000" pitchFamily="2" charset="2"/>
              <a:buChar char="q"/>
            </a:pPr>
            <a:r>
              <a:rPr lang="en-US" sz="6000" dirty="0"/>
              <a:t>Need a hybrid framework that integrates both for improved accuracy</a:t>
            </a:r>
            <a:endParaRPr lang="en-IN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14D245-18FA-BBE2-60DF-2779214DE601}"/>
              </a:ext>
            </a:extLst>
          </p:cNvPr>
          <p:cNvSpPr txBox="1"/>
          <p:nvPr/>
        </p:nvSpPr>
        <p:spPr>
          <a:xfrm>
            <a:off x="5980176" y="10251103"/>
            <a:ext cx="121249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TES_ED_DA_CONVLSTM_BO</a:t>
            </a:r>
            <a:endParaRPr lang="en-IN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321012-CFEC-75E6-5427-6E47CDCDBC15}"/>
              </a:ext>
            </a:extLst>
          </p:cNvPr>
          <p:cNvSpPr txBox="1"/>
          <p:nvPr/>
        </p:nvSpPr>
        <p:spPr>
          <a:xfrm>
            <a:off x="1005840" y="9235440"/>
            <a:ext cx="52852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Hybrid Model:</a:t>
            </a:r>
            <a:endParaRPr lang="en-IN" sz="6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91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EE60F9-7FF2-2596-E6DC-A6AF6176AD3C}"/>
              </a:ext>
            </a:extLst>
          </p:cNvPr>
          <p:cNvSpPr/>
          <p:nvPr/>
        </p:nvSpPr>
        <p:spPr>
          <a:xfrm>
            <a:off x="8595360" y="438912"/>
            <a:ext cx="5212080" cy="15544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OBJECTIVES</a:t>
            </a:r>
            <a:endParaRPr lang="en-IN" sz="6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971F62-00CD-9C18-309A-DDEBFBFBD597}"/>
              </a:ext>
            </a:extLst>
          </p:cNvPr>
          <p:cNvSpPr>
            <a:spLocks noGrp="1"/>
          </p:cNvSpPr>
          <p:nvPr/>
        </p:nvSpPr>
        <p:spPr>
          <a:xfrm>
            <a:off x="867092" y="2244788"/>
            <a:ext cx="21773452" cy="9459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37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86239-58B6-A2FF-5789-D953E15F4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7F531DA-3348-A845-EE02-863DA0F37871}"/>
              </a:ext>
            </a:extLst>
          </p:cNvPr>
          <p:cNvSpPr/>
          <p:nvPr/>
        </p:nvSpPr>
        <p:spPr>
          <a:xfrm>
            <a:off x="8595360" y="438912"/>
            <a:ext cx="5212080" cy="15544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OBJECTIVES</a:t>
            </a:r>
            <a:endParaRPr lang="en-IN" sz="6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6729E3-8F55-5AC0-204F-54AD152133A3}"/>
              </a:ext>
            </a:extLst>
          </p:cNvPr>
          <p:cNvSpPr>
            <a:spLocks noGrp="1"/>
          </p:cNvSpPr>
          <p:nvPr/>
        </p:nvSpPr>
        <p:spPr>
          <a:xfrm>
            <a:off x="867092" y="2244788"/>
            <a:ext cx="21773452" cy="94595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Develop a hybrid forecasting model combining </a:t>
            </a: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Smoothing Techniques </a:t>
            </a:r>
            <a:r>
              <a:rPr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LSTM/</a:t>
            </a:r>
            <a:r>
              <a:rPr sz="6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ConvLSTM</a:t>
            </a:r>
            <a:r>
              <a:rPr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9019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610</TotalTime>
  <Words>1410</Words>
  <Application>Microsoft Office PowerPoint</Application>
  <PresentationFormat>Custom</PresentationFormat>
  <Paragraphs>237</Paragraphs>
  <Slides>37</Slides>
  <Notes>3</Notes>
  <HiddenSlides>4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Agency FB</vt:lpstr>
      <vt:lpstr>Algerian</vt:lpstr>
      <vt:lpstr>Aptos</vt:lpstr>
      <vt:lpstr>Aptos Display</vt:lpstr>
      <vt:lpstr>Arial</vt:lpstr>
      <vt:lpstr>Cambria Math</vt:lpstr>
      <vt:lpstr>Courier New</vt:lpstr>
      <vt:lpstr>menlo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mojesh thaddi</dc:creator>
  <cp:lastModifiedBy>mojesh thaddi</cp:lastModifiedBy>
  <cp:revision>6</cp:revision>
  <dcterms:created xsi:type="dcterms:W3CDTF">2025-10-23T19:36:38Z</dcterms:created>
  <dcterms:modified xsi:type="dcterms:W3CDTF">2025-12-17T03:43:21Z</dcterms:modified>
</cp:coreProperties>
</file>